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00" r:id="rId5"/>
    <p:sldId id="439" r:id="rId6"/>
    <p:sldId id="440" r:id="rId7"/>
    <p:sldId id="441" r:id="rId8"/>
    <p:sldId id="442" r:id="rId9"/>
    <p:sldId id="443" r:id="rId10"/>
    <p:sldId id="280" r:id="rId11"/>
    <p:sldId id="397" r:id="rId12"/>
    <p:sldId id="399" r:id="rId13"/>
    <p:sldId id="400" r:id="rId14"/>
    <p:sldId id="401" r:id="rId15"/>
    <p:sldId id="402" r:id="rId16"/>
    <p:sldId id="403" r:id="rId17"/>
    <p:sldId id="383" r:id="rId18"/>
    <p:sldId id="412" r:id="rId19"/>
    <p:sldId id="391" r:id="rId20"/>
    <p:sldId id="438" r:id="rId21"/>
    <p:sldId id="273" r:id="rId22"/>
    <p:sldId id="414" r:id="rId23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991"/>
    <a:srgbClr val="136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Koyu Stil 1 - Vurgu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Koyu Stil 1 - Vurgu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82" autoAdjust="0"/>
    <p:restoredTop sz="94660"/>
  </p:normalViewPr>
  <p:slideViewPr>
    <p:cSldViewPr>
      <p:cViewPr>
        <p:scale>
          <a:sx n="75" d="100"/>
          <a:sy n="75" d="100"/>
        </p:scale>
        <p:origin x="-228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D7F8A-B775-4674-A4CD-7CCE4EA7CB00}" type="datetimeFigureOut">
              <a:rPr lang="tr-TR" smtClean="0"/>
              <a:pPr/>
              <a:t>20.01.2014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61E29-565F-48D3-A08D-BC6FD9BFA0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4133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58DDD-9F68-455D-B405-2169DA724339}" type="datetimeFigureOut">
              <a:rPr lang="tr-TR" smtClean="0"/>
              <a:pPr/>
              <a:t>20.01.2014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49EC9-E7C3-4793-9012-478A823E089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35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49EC9-E7C3-4793-9012-478A823E0897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5384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49EC9-E7C3-4793-9012-478A823E0897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5384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49EC9-E7C3-4793-9012-478A823E0897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5384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49EC9-E7C3-4793-9012-478A823E0897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5384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powerpoint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652120" y="3573016"/>
            <a:ext cx="3491880" cy="158417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62A0-E740-46FF-AA69-29E29D64E67E}" type="datetime1">
              <a:rPr lang="tr-TR" smtClean="0"/>
              <a:pPr/>
              <a:t>20.01.2014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7317-EEC1-4FC6-96A8-7546541FF384}" type="datetime1">
              <a:rPr lang="tr-TR" smtClean="0"/>
              <a:pPr/>
              <a:t>20.01.2014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D4A0-8D7B-4FC4-9ACE-D23C4DA89E19}" type="datetime1">
              <a:rPr lang="tr-TR" smtClean="0"/>
              <a:pPr/>
              <a:t>20.01.2014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4ABE-EFE4-49DE-8CF3-17B4D194D4A5}" type="datetime1">
              <a:rPr lang="tr-TR" smtClean="0"/>
              <a:pPr/>
              <a:t>20.01.2014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5236-1247-41A9-BA4D-1E502F42893D}" type="datetime1">
              <a:rPr lang="tr-TR" smtClean="0"/>
              <a:pPr/>
              <a:t>20.01.2014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1 Başlık"/>
          <p:cNvSpPr txBox="1">
            <a:spLocks/>
          </p:cNvSpPr>
          <p:nvPr userDrawn="1"/>
        </p:nvSpPr>
        <p:spPr>
          <a:xfrm>
            <a:off x="467544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668E-EF19-4D3D-A4BD-20E51D38BCF0}" type="datetime1">
              <a:rPr lang="tr-TR" smtClean="0"/>
              <a:pPr/>
              <a:t>20.01.2014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0E90-433F-48AB-AC9B-95B63BE51BE8}" type="datetime1">
              <a:rPr lang="tr-TR" smtClean="0"/>
              <a:pPr/>
              <a:t>20.01.2014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C44-BE7B-4B9C-93D0-9BD8C7688DD9}" type="datetime1">
              <a:rPr lang="tr-TR" smtClean="0"/>
              <a:pPr/>
              <a:t>20.01.2014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F93C-2D76-4C77-8FFA-FC94B3350AB0}" type="datetime1">
              <a:rPr lang="tr-TR" smtClean="0"/>
              <a:pPr/>
              <a:t>20.01.2014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41277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707904" y="12687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97EF-2609-448C-97EC-8CCE7E9AEA29}" type="datetime1">
              <a:rPr lang="tr-TR" smtClean="0"/>
              <a:pPr/>
              <a:t>20.01.2014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1 Başlık"/>
          <p:cNvSpPr txBox="1">
            <a:spLocks/>
          </p:cNvSpPr>
          <p:nvPr userDrawn="1"/>
        </p:nvSpPr>
        <p:spPr>
          <a:xfrm>
            <a:off x="467544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63688" y="134076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1EB6-082C-42F0-83FD-BEA578A56D0B}" type="datetime1">
              <a:rPr lang="tr-TR" smtClean="0"/>
              <a:pPr/>
              <a:t>20.01.2014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1 Başlık"/>
          <p:cNvSpPr txBox="1">
            <a:spLocks/>
          </p:cNvSpPr>
          <p:nvPr userDrawn="1"/>
        </p:nvSpPr>
        <p:spPr>
          <a:xfrm>
            <a:off x="467544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Resim" descr="powerpoint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AB8CB-B728-4708-8F4F-4DBA44838B99}" type="datetime1">
              <a:rPr lang="tr-TR" smtClean="0"/>
              <a:pPr/>
              <a:t>20.01.2014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331640" y="4365104"/>
            <a:ext cx="7560840" cy="1584176"/>
          </a:xfrm>
        </p:spPr>
        <p:txBody>
          <a:bodyPr>
            <a:normAutofit/>
          </a:bodyPr>
          <a:lstStyle/>
          <a:p>
            <a:pPr marL="514350" indent="-514350" algn="r"/>
            <a:r>
              <a:rPr lang="tr-TR" i="1" dirty="0"/>
              <a:t>Okul Keşif Formunun İncelenmesi </a:t>
            </a:r>
            <a:r>
              <a:rPr lang="tr-TR" i="1" dirty="0" smtClean="0"/>
              <a:t/>
            </a:r>
            <a:br>
              <a:rPr lang="tr-TR" i="1" dirty="0" smtClean="0"/>
            </a:br>
            <a:r>
              <a:rPr lang="tr-TR" i="1" dirty="0" smtClean="0"/>
              <a:t>(EK-9A)</a:t>
            </a:r>
            <a:endParaRPr lang="tr-TR" b="1" i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5793166" y="3501008"/>
            <a:ext cx="3192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Yenilik ve Eğitim Teknolojileri</a:t>
            </a:r>
          </a:p>
          <a:p>
            <a:pPr algn="ctr"/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Genel Müdürlüğü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Resim" descr="FATIH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728" y="44624"/>
            <a:ext cx="2038008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19" name="14 Slayt Numarası Yer Tutucusu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5E4F6-51C2-4C9D-B972-A531C8DF07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6 Resim" descr="FATIH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1403648" y="116632"/>
            <a:ext cx="734481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>
                <a:solidFill>
                  <a:schemeClr val="bg1"/>
                </a:solidFill>
              </a:rPr>
              <a:t>Okul Keşif Formunun </a:t>
            </a:r>
            <a:r>
              <a:rPr lang="tr-TR" sz="2400" b="1" i="1" dirty="0" smtClean="0">
                <a:solidFill>
                  <a:schemeClr val="bg1"/>
                </a:solidFill>
              </a:rPr>
              <a:t>Detaylı İncelenmesi – 3 </a:t>
            </a:r>
            <a:endParaRPr lang="tr-T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10 Grup"/>
          <p:cNvGrpSpPr/>
          <p:nvPr/>
        </p:nvGrpSpPr>
        <p:grpSpPr>
          <a:xfrm>
            <a:off x="69279" y="1913359"/>
            <a:ext cx="9039225" cy="3171825"/>
            <a:chOff x="69279" y="1913359"/>
            <a:chExt cx="9039225" cy="3171825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79" y="1913359"/>
              <a:ext cx="9039225" cy="3171825"/>
            </a:xfrm>
            <a:prstGeom prst="rect">
              <a:avLst/>
            </a:prstGeom>
          </p:spPr>
        </p:pic>
        <p:sp>
          <p:nvSpPr>
            <p:cNvPr id="8" name="7 Dikdörtgen"/>
            <p:cNvSpPr/>
            <p:nvPr/>
          </p:nvSpPr>
          <p:spPr>
            <a:xfrm>
              <a:off x="72008" y="3657724"/>
              <a:ext cx="7596336" cy="36004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14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9 Dikdörtgen"/>
            <p:cNvSpPr/>
            <p:nvPr/>
          </p:nvSpPr>
          <p:spPr>
            <a:xfrm>
              <a:off x="107504" y="3043560"/>
              <a:ext cx="7596336" cy="36004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14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01351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19" name="14 Slayt Numarası Yer Tutucusu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5E4F6-51C2-4C9D-B972-A531C8DF07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6 Resim" descr="FATIH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0" y="1844824"/>
            <a:ext cx="9039225" cy="3171825"/>
          </a:xfrm>
          <a:prstGeom prst="rect">
            <a:avLst/>
          </a:prstGeom>
        </p:spPr>
      </p:pic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1403648" y="116632"/>
            <a:ext cx="734481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>
                <a:solidFill>
                  <a:schemeClr val="bg1"/>
                </a:solidFill>
              </a:rPr>
              <a:t>Okul Keşif Formunun </a:t>
            </a:r>
            <a:r>
              <a:rPr lang="tr-TR" sz="2400" b="1" i="1" dirty="0" smtClean="0">
                <a:solidFill>
                  <a:schemeClr val="bg1"/>
                </a:solidFill>
              </a:rPr>
              <a:t>Detaylı İncelenmesi – 4 </a:t>
            </a:r>
            <a:endParaRPr lang="tr-T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91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19" name="14 Slayt Numarası Yer Tutucusu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5E4F6-51C2-4C9D-B972-A531C8DF07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6 Resim" descr="FATIH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1403648" y="116632"/>
            <a:ext cx="734481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>
                <a:solidFill>
                  <a:schemeClr val="bg1"/>
                </a:solidFill>
              </a:rPr>
              <a:t>Okul Keşif Formunun </a:t>
            </a:r>
            <a:r>
              <a:rPr lang="tr-TR" sz="2400" b="1" i="1" dirty="0" smtClean="0">
                <a:solidFill>
                  <a:schemeClr val="bg1"/>
                </a:solidFill>
              </a:rPr>
              <a:t>Detaylı İncelenmesi – 5 </a:t>
            </a:r>
            <a:endParaRPr lang="tr-T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916832"/>
            <a:ext cx="90297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1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19" name="14 Slayt Numarası Yer Tutucusu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5E4F6-51C2-4C9D-B972-A531C8DF07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6 Resim" descr="FATIH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1403648" y="116632"/>
            <a:ext cx="734481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>
                <a:solidFill>
                  <a:schemeClr val="bg1"/>
                </a:solidFill>
              </a:rPr>
              <a:t>Okul Keşif Formunun </a:t>
            </a:r>
            <a:r>
              <a:rPr lang="tr-TR" sz="2400" b="1" i="1" dirty="0" smtClean="0">
                <a:solidFill>
                  <a:schemeClr val="bg1"/>
                </a:solidFill>
              </a:rPr>
              <a:t>Detaylı İncelenmesi – 6 </a:t>
            </a:r>
            <a:endParaRPr lang="tr-T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325885"/>
            <a:ext cx="9029700" cy="174307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9" y="3858741"/>
            <a:ext cx="90392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1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Bir Okuldaki İş </a:t>
            </a:r>
            <a:r>
              <a:rPr lang="tr-TR" sz="2800" b="1" dirty="0" smtClean="0"/>
              <a:t>Kalemleri - 1</a:t>
            </a:r>
            <a:endParaRPr lang="tr-TR" sz="2800" b="1" i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6" name="5 Resim" descr="FATIH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84644" y="1139254"/>
            <a:ext cx="82918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2400" b="1" i="1" dirty="0" smtClean="0"/>
              <a:t>      Okul </a:t>
            </a:r>
            <a:r>
              <a:rPr lang="tr-TR" sz="2400" b="1" i="1" dirty="0"/>
              <a:t>içerisinde keşif : </a:t>
            </a:r>
            <a:endParaRPr lang="tr-TR" sz="2400" b="1" i="1" dirty="0" smtClean="0"/>
          </a:p>
          <a:p>
            <a:pPr algn="just">
              <a:defRPr/>
            </a:pPr>
            <a:endParaRPr lang="tr-TR" sz="2000" b="1" i="1" dirty="0" smtClean="0"/>
          </a:p>
          <a:p>
            <a:pPr algn="just">
              <a:defRPr/>
            </a:pPr>
            <a:r>
              <a:rPr lang="tr-TR" sz="2000" i="1" dirty="0" smtClean="0"/>
              <a:t>       Şartname </a:t>
            </a:r>
            <a:r>
              <a:rPr lang="tr-TR" sz="2000" i="1" dirty="0"/>
              <a:t>ekleri dokümanı </a:t>
            </a:r>
            <a:r>
              <a:rPr lang="tr-TR" sz="2000" i="1" dirty="0" smtClean="0"/>
              <a:t>EK-9A’da </a:t>
            </a:r>
            <a:r>
              <a:rPr lang="tr-TR" sz="2000" i="1" dirty="0"/>
              <a:t>belirtilen bilgiler ile birlikte, okul krokisi çizilerek, bu kroki üzerine oda isimleri </a:t>
            </a:r>
            <a:r>
              <a:rPr lang="tr-TR" sz="2000" i="1" dirty="0" smtClean="0"/>
              <a:t>( sınıf</a:t>
            </a:r>
            <a:r>
              <a:rPr lang="tr-TR" sz="2000" i="1" dirty="0"/>
              <a:t>, </a:t>
            </a:r>
            <a:r>
              <a:rPr lang="tr-TR" sz="2000" i="1" dirty="0" err="1" smtClean="0"/>
              <a:t>laboratuvar</a:t>
            </a:r>
            <a:r>
              <a:rPr lang="tr-TR" sz="2000" i="1" dirty="0"/>
              <a:t>, Müdür odası, Müdür yardımcısı Odası, öğretmenler odası vb. Ek 5J de belirtilen oda isimleri </a:t>
            </a:r>
            <a:r>
              <a:rPr lang="tr-TR" sz="2000" i="1" dirty="0" smtClean="0"/>
              <a:t>yazılacaktır.)</a:t>
            </a:r>
          </a:p>
          <a:p>
            <a:pPr algn="just">
              <a:defRPr/>
            </a:pPr>
            <a:endParaRPr lang="tr-TR" sz="2000" i="1" dirty="0" smtClean="0"/>
          </a:p>
          <a:p>
            <a:pPr algn="just">
              <a:defRPr/>
            </a:pPr>
            <a:r>
              <a:rPr lang="tr-TR" sz="2000" i="1" dirty="0"/>
              <a:t> </a:t>
            </a:r>
            <a:r>
              <a:rPr lang="tr-TR" sz="2000" i="1" dirty="0" smtClean="0"/>
              <a:t>      Sistem </a:t>
            </a:r>
            <a:r>
              <a:rPr lang="tr-TR" sz="2000" i="1" dirty="0"/>
              <a:t>odası belirlenerek proje üzerine yeri </a:t>
            </a:r>
            <a:r>
              <a:rPr lang="tr-TR" sz="2000" i="1" dirty="0" smtClean="0"/>
              <a:t>işaretlenecektir.</a:t>
            </a:r>
          </a:p>
          <a:p>
            <a:pPr algn="just">
              <a:defRPr/>
            </a:pPr>
            <a:endParaRPr lang="tr-TR" sz="2000" i="1" dirty="0" smtClean="0"/>
          </a:p>
          <a:p>
            <a:pPr algn="just">
              <a:defRPr/>
            </a:pPr>
            <a:r>
              <a:rPr lang="tr-TR" sz="2000" i="1" dirty="0"/>
              <a:t> </a:t>
            </a:r>
            <a:r>
              <a:rPr lang="tr-TR" sz="2000" i="1" dirty="0" smtClean="0"/>
              <a:t>      Derslik ve </a:t>
            </a:r>
            <a:r>
              <a:rPr lang="tr-TR" sz="2000" i="1" dirty="0"/>
              <a:t>odalara çekilecek  </a:t>
            </a:r>
            <a:r>
              <a:rPr lang="tr-TR" sz="2000" i="1" dirty="0" smtClean="0"/>
              <a:t>bağlantı priz/uç </a:t>
            </a:r>
            <a:r>
              <a:rPr lang="tr-TR" sz="2000" i="1" dirty="0"/>
              <a:t>yerlerinin işaretlenmesi, tava ve kanal güzergahlarının çizilmesi ve metrajlarının yazılması, şaft yeri/yerlerinin çizilmesi, topraklama yerinin çizilmesi, </a:t>
            </a:r>
            <a:endParaRPr lang="tr-TR" sz="2000" i="1" dirty="0" smtClean="0"/>
          </a:p>
          <a:p>
            <a:pPr algn="just">
              <a:defRPr/>
            </a:pPr>
            <a:endParaRPr lang="tr-TR" sz="2000" i="1" dirty="0"/>
          </a:p>
          <a:p>
            <a:pPr algn="just">
              <a:defRPr/>
            </a:pPr>
            <a:r>
              <a:rPr lang="tr-TR" sz="2000" i="1" dirty="0" smtClean="0"/>
              <a:t>       Okulda </a:t>
            </a:r>
            <a:r>
              <a:rPr lang="tr-TR" sz="2000" i="1" dirty="0"/>
              <a:t>birden fazla bina varsa diğer binalara çekilecek yada diğer binadan gelen fiber güzergahının </a:t>
            </a:r>
            <a:r>
              <a:rPr lang="tr-TR" sz="2000" i="1" dirty="0" smtClean="0"/>
              <a:t>çizilmesini kapsamaktadır</a:t>
            </a:r>
            <a:r>
              <a:rPr lang="tr-TR" sz="20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271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Bir Okuldaki İş </a:t>
            </a:r>
            <a:r>
              <a:rPr lang="tr-TR" sz="2800" b="1" dirty="0" smtClean="0"/>
              <a:t>Kalemleri - 2</a:t>
            </a:r>
            <a:endParaRPr lang="tr-TR" sz="2800" b="1" i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15</a:t>
            </a:fld>
            <a:endParaRPr lang="tr-TR"/>
          </a:p>
        </p:txBody>
      </p:sp>
      <p:pic>
        <p:nvPicPr>
          <p:cNvPr id="6" name="5 Resim" descr="FATIH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84644" y="1139254"/>
            <a:ext cx="829181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2400" b="1" i="1" dirty="0" smtClean="0"/>
              <a:t>      Okul </a:t>
            </a:r>
            <a:r>
              <a:rPr lang="tr-TR" sz="2400" b="1" i="1" dirty="0"/>
              <a:t>içerisinde keşif : </a:t>
            </a:r>
            <a:endParaRPr lang="tr-TR" sz="2400" b="1" i="1" dirty="0" smtClean="0"/>
          </a:p>
          <a:p>
            <a:pPr algn="just">
              <a:defRPr/>
            </a:pPr>
            <a:endParaRPr lang="tr-TR" sz="2000" b="1" i="1" dirty="0" smtClean="0"/>
          </a:p>
          <a:p>
            <a:pPr algn="just">
              <a:defRPr/>
            </a:pPr>
            <a:r>
              <a:rPr lang="tr-TR" sz="2000" i="1" dirty="0" smtClean="0"/>
              <a:t>       Keşif esnasında yapılan çalışmalar neticesinde elde edilen sayısal verilerin Okul Keşif Formuna elektronik ortamda girilmesinin yanı sıra YÜKLENİCİ firma temsilcisi tarafından okul kat planları elektronik ortamda hazırlanacaktır.  </a:t>
            </a:r>
          </a:p>
          <a:p>
            <a:pPr algn="just">
              <a:defRPr/>
            </a:pPr>
            <a:endParaRPr lang="tr-TR" sz="2000" i="1" dirty="0"/>
          </a:p>
          <a:p>
            <a:pPr algn="just">
              <a:defRPr/>
            </a:pPr>
            <a:r>
              <a:rPr lang="tr-TR" sz="2000" i="1" dirty="0"/>
              <a:t> </a:t>
            </a:r>
            <a:r>
              <a:rPr lang="tr-TR" sz="2000" i="1" dirty="0" smtClean="0"/>
              <a:t>      Keşif esnasında üzerinde taslak çalışma yapılan kat planları keşif işlemini takiben 7-10 gün içerisinde YÜKLENİCİ tarafından belirtilen standarda dönüştürülecektir. </a:t>
            </a:r>
          </a:p>
          <a:p>
            <a:pPr algn="just">
              <a:defRPr/>
            </a:pPr>
            <a:endParaRPr lang="tr-TR" sz="2000" i="1" dirty="0"/>
          </a:p>
          <a:p>
            <a:pPr algn="just">
              <a:defRPr/>
            </a:pPr>
            <a:r>
              <a:rPr lang="tr-TR" sz="2000" i="1" dirty="0" smtClean="0"/>
              <a:t>       YÜKLENİCİ tarafından hazırlanan ve çizilen güncel kat planları belirtilen süre içerisinde PYBS ye aktarılarak </a:t>
            </a:r>
            <a:r>
              <a:rPr lang="tr-TR" sz="2000" i="1" dirty="0" err="1" smtClean="0"/>
              <a:t>İDARE’nin</a:t>
            </a:r>
            <a:r>
              <a:rPr lang="tr-TR" sz="2000" i="1" dirty="0" smtClean="0"/>
              <a:t> onayına sunulacaktır.  </a:t>
            </a:r>
            <a:endParaRPr lang="tr-TR" sz="2000" i="1" dirty="0"/>
          </a:p>
        </p:txBody>
      </p:sp>
    </p:spTree>
    <p:extLst>
      <p:ext uri="{BB962C8B-B14F-4D97-AF65-F5344CB8AC3E}">
        <p14:creationId xmlns:p14="http://schemas.microsoft.com/office/powerpoint/2010/main" val="180439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Bir Okuldaki İş </a:t>
            </a:r>
            <a:r>
              <a:rPr lang="tr-TR" sz="2800" b="1" dirty="0" smtClean="0"/>
              <a:t>Kalemleri - 3 </a:t>
            </a:r>
            <a:endParaRPr lang="tr-TR" sz="2800" b="1" i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6" name="5 Resim" descr="FATIH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84644" y="1139254"/>
            <a:ext cx="82918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sz="2400" b="1" i="1" dirty="0" smtClean="0"/>
              <a:t>         Okula </a:t>
            </a:r>
            <a:r>
              <a:rPr lang="tr-TR" sz="2400" b="1" i="1" dirty="0"/>
              <a:t>Lojistik : </a:t>
            </a:r>
            <a:endParaRPr lang="tr-TR" sz="2400" b="1" i="1" dirty="0" smtClean="0"/>
          </a:p>
          <a:p>
            <a:pPr lvl="0" algn="just"/>
            <a:endParaRPr lang="tr-TR" sz="2400" b="1" i="1" dirty="0"/>
          </a:p>
          <a:p>
            <a:pPr lvl="0" algn="just"/>
            <a:r>
              <a:rPr lang="tr-TR" sz="2000" i="1" dirty="0" smtClean="0"/>
              <a:t>           Keşif </a:t>
            </a:r>
            <a:r>
              <a:rPr lang="tr-TR" sz="2000" i="1" dirty="0"/>
              <a:t>ve Proje çizim dokümantasyon ekibi tarafından hazırlanacak olan malzeme listesindeki malzemelerin okulda keşifte belirlenmiş olan depoya okuldaki çalışma başlamadan </a:t>
            </a:r>
            <a:r>
              <a:rPr lang="tr-TR" sz="2000" b="1" i="1" dirty="0" smtClean="0"/>
              <a:t>en fazla birkaç </a:t>
            </a:r>
            <a:r>
              <a:rPr lang="tr-TR" sz="2000" b="1" i="1" dirty="0"/>
              <a:t>gün önce </a:t>
            </a:r>
            <a:r>
              <a:rPr lang="tr-TR" sz="2000" i="1" dirty="0" smtClean="0"/>
              <a:t> </a:t>
            </a:r>
            <a:r>
              <a:rPr lang="tr-TR" sz="2000" i="1" dirty="0"/>
              <a:t>lojistiği yapılacaktır. </a:t>
            </a:r>
          </a:p>
        </p:txBody>
      </p:sp>
    </p:spTree>
    <p:extLst>
      <p:ext uri="{BB962C8B-B14F-4D97-AF65-F5344CB8AC3E}">
        <p14:creationId xmlns:p14="http://schemas.microsoft.com/office/powerpoint/2010/main" val="236466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6" name="5 Resim" descr="FATIH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23528" y="1219974"/>
            <a:ext cx="85078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Altyüklenicinin </a:t>
            </a:r>
            <a:r>
              <a:rPr lang="tr-TR" dirty="0"/>
              <a:t>temel sorumluluğu, kendisine </a:t>
            </a:r>
            <a:r>
              <a:rPr lang="tr-TR" dirty="0" smtClean="0"/>
              <a:t>iletilen </a:t>
            </a:r>
            <a:r>
              <a:rPr lang="tr-TR" dirty="0"/>
              <a:t>okullardaki çalışmaları zamanında, yüksek kalitede ve tanımlanan biçimde gerçekleştirmektir.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temel sorumluluğa </a:t>
            </a:r>
            <a:r>
              <a:rPr lang="tr-TR" b="1" i="1" u="sng" dirty="0"/>
              <a:t>ek olarak</a:t>
            </a:r>
            <a:r>
              <a:rPr lang="tr-TR" b="1" i="1" u="sng" dirty="0" smtClean="0"/>
              <a:t>:</a:t>
            </a:r>
          </a:p>
          <a:p>
            <a:endParaRPr lang="tr-TR" dirty="0"/>
          </a:p>
          <a:p>
            <a:pPr marL="285750" lvl="0" indent="-285750">
              <a:buFontTx/>
              <a:buChar char="-"/>
            </a:pPr>
            <a:r>
              <a:rPr lang="tr-TR" dirty="0" smtClean="0"/>
              <a:t>Keşif </a:t>
            </a:r>
            <a:r>
              <a:rPr lang="tr-TR" dirty="0"/>
              <a:t>yapmak, keşif formunu </a:t>
            </a:r>
            <a:r>
              <a:rPr lang="tr-TR" dirty="0" smtClean="0"/>
              <a:t>doldurmak,</a:t>
            </a:r>
          </a:p>
          <a:p>
            <a:pPr marL="285750" lvl="0" indent="-285750">
              <a:buFontTx/>
              <a:buChar char="-"/>
            </a:pPr>
            <a:endParaRPr lang="tr-TR" dirty="0"/>
          </a:p>
          <a:p>
            <a:pPr marL="285750" lvl="0" indent="-285750">
              <a:buFontTx/>
              <a:buChar char="-"/>
            </a:pPr>
            <a:r>
              <a:rPr lang="tr-TR" dirty="0" smtClean="0"/>
              <a:t>Okul </a:t>
            </a:r>
            <a:r>
              <a:rPr lang="tr-TR" dirty="0"/>
              <a:t>kat planlarını </a:t>
            </a:r>
            <a:r>
              <a:rPr lang="tr-TR" dirty="0" smtClean="0"/>
              <a:t>çizmek,</a:t>
            </a:r>
          </a:p>
          <a:p>
            <a:pPr marL="285750" lvl="0" indent="-285750">
              <a:buFontTx/>
              <a:buChar char="-"/>
            </a:pPr>
            <a:endParaRPr lang="tr-TR" dirty="0"/>
          </a:p>
          <a:p>
            <a:pPr marL="285750" lvl="0" indent="-285750">
              <a:buFontTx/>
              <a:buChar char="-"/>
            </a:pPr>
            <a:r>
              <a:rPr lang="tr-TR" dirty="0" smtClean="0"/>
              <a:t>Kanal </a:t>
            </a:r>
            <a:r>
              <a:rPr lang="tr-TR" dirty="0"/>
              <a:t>Fotoğrafları, Sistem Odası Fotoğrafları ve Kat Geçiş Tadilat Fotoğraflarını </a:t>
            </a:r>
            <a:r>
              <a:rPr lang="tr-TR" dirty="0" smtClean="0"/>
              <a:t>çekmek,</a:t>
            </a:r>
          </a:p>
          <a:p>
            <a:pPr marL="285750" lvl="0" indent="-285750">
              <a:buFontTx/>
              <a:buChar char="-"/>
            </a:pPr>
            <a:endParaRPr lang="tr-TR" dirty="0" smtClean="0"/>
          </a:p>
          <a:p>
            <a:pPr marL="285750" lvl="0" indent="-285750">
              <a:buFontTx/>
              <a:buChar char="-"/>
            </a:pPr>
            <a:r>
              <a:rPr lang="tr-TR" dirty="0" smtClean="0"/>
              <a:t>Topraklama Formunda belirtilen işlemleri yapmak,</a:t>
            </a:r>
          </a:p>
          <a:p>
            <a:pPr marL="285750" lvl="0" indent="-285750">
              <a:buFontTx/>
              <a:buChar char="-"/>
            </a:pPr>
            <a:endParaRPr lang="tr-TR" dirty="0" smtClean="0"/>
          </a:p>
          <a:p>
            <a:pPr marL="285750" lvl="0" indent="-285750">
              <a:buFontTx/>
              <a:buChar char="-"/>
            </a:pPr>
            <a:r>
              <a:rPr lang="tr-TR" dirty="0" smtClean="0"/>
              <a:t>Elektronik </a:t>
            </a:r>
            <a:r>
              <a:rPr lang="tr-TR" dirty="0"/>
              <a:t>test sonuçlarını </a:t>
            </a:r>
            <a:r>
              <a:rPr lang="tr-TR" dirty="0" smtClean="0"/>
              <a:t>oluşturmak,</a:t>
            </a:r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tr-TR" sz="2800" b="1" cap="all" dirty="0" err="1" smtClean="0">
                <a:solidFill>
                  <a:schemeClr val="bg1"/>
                </a:solidFill>
                <a:latin typeface="+mn-lt"/>
              </a:rPr>
              <a:t>ALTYÜKLENİCİ’Nİn</a:t>
            </a:r>
            <a:r>
              <a:rPr lang="tr-TR" sz="2800" b="1" cap="all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800" b="1" cap="all" dirty="0" err="1" smtClean="0">
                <a:solidFill>
                  <a:schemeClr val="bg1"/>
                </a:solidFill>
                <a:latin typeface="+mn-lt"/>
              </a:rPr>
              <a:t>sorumluluklarI</a:t>
            </a:r>
            <a:endParaRPr lang="tr-TR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270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8208912" cy="5032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Muayene ve Kabul </a:t>
            </a:r>
            <a:r>
              <a:rPr lang="tr-T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 Noktaları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395536" y="1268760"/>
            <a:ext cx="835292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tr-TR" b="1" i="1" dirty="0" smtClean="0"/>
              <a:t>         </a:t>
            </a:r>
            <a:r>
              <a:rPr lang="tr-TR" i="1" dirty="0" smtClean="0"/>
              <a:t>Örneğin : </a:t>
            </a:r>
          </a:p>
          <a:p>
            <a:pPr algn="just">
              <a:buFont typeface="Arial" charset="0"/>
              <a:buChar char="•"/>
            </a:pPr>
            <a:endParaRPr lang="tr-TR" i="1" dirty="0" smtClean="0"/>
          </a:p>
          <a:p>
            <a:pPr algn="just"/>
            <a:r>
              <a:rPr lang="tr-TR" i="1" dirty="0" smtClean="0"/>
              <a:t>          Teknik Şartnamenin 10.1.18. maddesi </a:t>
            </a:r>
          </a:p>
          <a:p>
            <a:pPr algn="just"/>
            <a:endParaRPr lang="tr-TR" i="1" dirty="0" smtClean="0"/>
          </a:p>
          <a:p>
            <a:pPr algn="just"/>
            <a:r>
              <a:rPr lang="tr-TR" sz="2000" b="1" i="1" dirty="0" smtClean="0"/>
              <a:t>         Her </a:t>
            </a:r>
            <a:r>
              <a:rPr lang="tr-TR" sz="2000" b="1" i="1" dirty="0"/>
              <a:t>bir anahtar en az 3000 adet VLAN ID ve en az 250 aktif VLAN destekleyecektir. </a:t>
            </a:r>
            <a:endParaRPr lang="tr-TR" sz="2000" b="1" i="1" dirty="0" smtClean="0"/>
          </a:p>
          <a:p>
            <a:pPr algn="just"/>
            <a:endParaRPr lang="tr-TR" b="1" i="1" dirty="0"/>
          </a:p>
          <a:p>
            <a:pPr algn="just"/>
            <a:r>
              <a:rPr lang="tr-TR" i="1" dirty="0" smtClean="0"/>
              <a:t>          Yukarıdaki teknik şartname maddesinin okulda kurulacak muayene ve kabul komisyonu tarafından kontrol edilmesi oldukça zordur. </a:t>
            </a:r>
          </a:p>
          <a:p>
            <a:pPr algn="just"/>
            <a:endParaRPr lang="tr-TR" i="1" dirty="0"/>
          </a:p>
          <a:p>
            <a:pPr algn="just"/>
            <a:r>
              <a:rPr lang="tr-TR" i="1" dirty="0" smtClean="0"/>
              <a:t>          Bu tür durumlarda Üretici Firma tarafından hazırlanmış ve imzalanmış, Yüklenici Firma tarafından imzalanmış </a:t>
            </a:r>
            <a:r>
              <a:rPr lang="tr-TR" i="1" dirty="0" err="1" smtClean="0"/>
              <a:t>İDARE’nin</a:t>
            </a:r>
            <a:r>
              <a:rPr lang="tr-TR" i="1" dirty="0" smtClean="0"/>
              <a:t> onayından geçmiş dokümanlardan faydalanılacaktır. 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18</a:t>
            </a:fld>
            <a:endParaRPr lang="tr-TR" dirty="0"/>
          </a:p>
        </p:txBody>
      </p:sp>
      <p:pic>
        <p:nvPicPr>
          <p:cNvPr id="5" name="4 Resim" descr="FATIH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8208912" cy="5032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Muayene ve Kabul </a:t>
            </a:r>
            <a:r>
              <a:rPr lang="tr-T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 Noktaları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395536" y="1340768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i="1" dirty="0" smtClean="0"/>
              <a:t>       Bu dokümanlar </a:t>
            </a:r>
            <a:r>
              <a:rPr lang="tr-TR" b="1" i="1" dirty="0" smtClean="0">
                <a:solidFill>
                  <a:srgbClr val="FF0000"/>
                </a:solidFill>
              </a:rPr>
              <a:t>3</a:t>
            </a:r>
            <a:r>
              <a:rPr lang="tr-TR" i="1" dirty="0" smtClean="0"/>
              <a:t> başlık altında toplanmıştır. </a:t>
            </a:r>
          </a:p>
          <a:p>
            <a:pPr algn="just">
              <a:buFont typeface="Arial" charset="0"/>
              <a:buChar char="•"/>
            </a:pPr>
            <a:endParaRPr lang="tr-TR" i="1" dirty="0"/>
          </a:p>
          <a:p>
            <a:pPr marL="342900" indent="-342900" algn="just"/>
            <a:r>
              <a:rPr lang="tr-TR" b="1" i="1" dirty="0" smtClean="0"/>
              <a:t>                                    </a:t>
            </a:r>
            <a:r>
              <a:rPr lang="tr-TR" b="1" i="1" dirty="0" smtClean="0">
                <a:solidFill>
                  <a:srgbClr val="FF0000"/>
                </a:solidFill>
              </a:rPr>
              <a:t>1) </a:t>
            </a:r>
            <a:r>
              <a:rPr lang="tr-TR" b="1" i="1" dirty="0" smtClean="0"/>
              <a:t>Pasif </a:t>
            </a:r>
            <a:r>
              <a:rPr lang="tr-TR" b="1" i="1" dirty="0"/>
              <a:t>Üyeler Teknik Bilgi </a:t>
            </a:r>
            <a:r>
              <a:rPr lang="tr-TR" b="1" i="1" dirty="0" smtClean="0"/>
              <a:t>Broşürü</a:t>
            </a:r>
          </a:p>
          <a:p>
            <a:pPr marL="342900" indent="-342900" algn="just"/>
            <a:endParaRPr lang="tr-TR" b="1" i="1" dirty="0" smtClean="0"/>
          </a:p>
          <a:p>
            <a:pPr marL="342900" indent="-342900" algn="just"/>
            <a:r>
              <a:rPr lang="tr-TR" b="1" i="1" dirty="0" smtClean="0"/>
              <a:t>                                    </a:t>
            </a:r>
            <a:r>
              <a:rPr lang="tr-TR" b="1" i="1" dirty="0" smtClean="0">
                <a:solidFill>
                  <a:srgbClr val="FF0000"/>
                </a:solidFill>
              </a:rPr>
              <a:t>2) </a:t>
            </a:r>
            <a:r>
              <a:rPr lang="tr-TR" b="1" i="1" dirty="0" smtClean="0"/>
              <a:t>Aktif Üyeler </a:t>
            </a:r>
            <a:r>
              <a:rPr lang="tr-TR" b="1" i="1" dirty="0"/>
              <a:t>Teknik Bilgi </a:t>
            </a:r>
            <a:r>
              <a:rPr lang="tr-TR" b="1" i="1" dirty="0" smtClean="0"/>
              <a:t>Broşürü</a:t>
            </a:r>
          </a:p>
          <a:p>
            <a:pPr marL="342900" indent="-342900" algn="just"/>
            <a:endParaRPr lang="tr-TR" b="1" i="1" dirty="0" smtClean="0"/>
          </a:p>
          <a:p>
            <a:pPr marL="342900" indent="-342900" algn="just"/>
            <a:r>
              <a:rPr lang="tr-TR" b="1" i="1" dirty="0" smtClean="0"/>
              <a:t>                                    </a:t>
            </a:r>
            <a:r>
              <a:rPr lang="tr-TR" b="1" i="1" dirty="0" smtClean="0">
                <a:solidFill>
                  <a:srgbClr val="FF0000"/>
                </a:solidFill>
              </a:rPr>
              <a:t>3) </a:t>
            </a:r>
            <a:r>
              <a:rPr lang="tr-TR" b="1" i="1" dirty="0" smtClean="0"/>
              <a:t>Garanti </a:t>
            </a:r>
            <a:r>
              <a:rPr lang="tr-TR" b="1" i="1" dirty="0"/>
              <a:t>Belgeleri ve Sertifikalar Broşürü </a:t>
            </a:r>
            <a:endParaRPr lang="tr-TR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5" name="4 Resim" descr="FATIH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5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Keşif esnasında okul müdürü ve bir müdür yardımcısı refakat edecektir.</a:t>
            </a:r>
          </a:p>
          <a:p>
            <a:r>
              <a:rPr lang="tr-TR" dirty="0" smtClean="0"/>
              <a:t>Data, internet ucu çekilmesi istenilen uç yerleri idare tarafından keşif ekibi, il </a:t>
            </a:r>
            <a:r>
              <a:rPr lang="tr-TR" dirty="0" err="1" smtClean="0"/>
              <a:t>mem</a:t>
            </a:r>
            <a:r>
              <a:rPr lang="tr-TR" dirty="0" smtClean="0"/>
              <a:t> müdürlüğü temsilcileri görüşleri ile yapılacaktır.</a:t>
            </a:r>
          </a:p>
          <a:p>
            <a:r>
              <a:rPr lang="tr-TR" dirty="0" smtClean="0"/>
              <a:t>Data ucu çekilmesi belirtilen yerler daha sonra kesinlikle değiştirilmeyecektir.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37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Data ucu istenilen yerler okul kat projelerinde veya uygun bir kağıda ayrıntısı ile not edilecek, okul müdürlüğünce bilinecektir.</a:t>
            </a:r>
          </a:p>
          <a:p>
            <a:r>
              <a:rPr lang="tr-TR" dirty="0" smtClean="0"/>
              <a:t>Sistem odası yeri daha sonra değiştirilmeyecektir.</a:t>
            </a:r>
          </a:p>
          <a:p>
            <a:r>
              <a:rPr lang="tr-TR" dirty="0" smtClean="0"/>
              <a:t>Sınıf , derslik, </a:t>
            </a:r>
            <a:r>
              <a:rPr lang="tr-TR" dirty="0" err="1" smtClean="0"/>
              <a:t>atelye</a:t>
            </a:r>
            <a:r>
              <a:rPr lang="tr-TR" dirty="0" smtClean="0"/>
              <a:t> olan sınıflar etkileşimli tahta bağlantı priz ve uçları için özellikle okul idaresi tarafından belirtilecektir.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777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Okulun ana elektrik panoları belirtilecektir.</a:t>
            </a:r>
          </a:p>
          <a:p>
            <a:r>
              <a:rPr lang="tr-TR" dirty="0" smtClean="0"/>
              <a:t>Okul müdürlüğü data ucu çekilen yerler ile keşif raporlarını mutlaka bilenen bir yere dosya şeklinde tutacaktır.</a:t>
            </a:r>
          </a:p>
          <a:p>
            <a:r>
              <a:rPr lang="tr-TR" dirty="0" smtClean="0"/>
              <a:t>Gereksiz yerlere, hiç kullanılamayacak yerlere data ucu çekilmesi için ısrar edilmeyecektir.</a:t>
            </a:r>
          </a:p>
          <a:p>
            <a:r>
              <a:rPr lang="tr-TR" dirty="0" smtClean="0"/>
              <a:t>Gerekli olan her yere data ucu çekilecektir.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122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Yüklenici firma ile iletişim halinde olunacak, altyapı kurulumları için yapım işi planlaması birlikte yapılacak, gerekli kolaylık sağlanacaktır.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680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6095E4F6-51C2-4C9D-B972-A531C8DF073F}" type="slidenum">
              <a:rPr lang="tr-TR" smtClean="0"/>
              <a:pPr/>
              <a:t>6</a:t>
            </a:fld>
            <a:endParaRPr lang="tr-TR" dirty="0"/>
          </a:p>
        </p:txBody>
      </p:sp>
      <p:sp>
        <p:nvSpPr>
          <p:cNvPr id="5" name="Rectangle 5"/>
          <p:cNvSpPr>
            <a:spLocks noGrp="1" noChangeArrowheads="1"/>
          </p:cNvSpPr>
          <p:nvPr/>
        </p:nvSpPr>
        <p:spPr bwMode="auto">
          <a:xfrm>
            <a:off x="683568" y="-27384"/>
            <a:ext cx="8460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 İçinde Nerelere Data Hattı Çekilecek ?</a:t>
            </a:r>
            <a:endParaRPr lang="tr-T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/>
        </p:nvSpPr>
        <p:spPr bwMode="auto">
          <a:xfrm>
            <a:off x="179512" y="908720"/>
            <a:ext cx="273630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1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OKUL EĞİTİM ORTAMLARINA</a:t>
            </a:r>
          </a:p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tr-TR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Sınıfı</a:t>
            </a:r>
          </a:p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tr-TR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erslik</a:t>
            </a:r>
          </a:p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tr-TR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Bilgisi </a:t>
            </a:r>
            <a:r>
              <a:rPr lang="tr-TR" sz="1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</a:t>
            </a:r>
            <a:r>
              <a:rPr lang="tr-TR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tr-TR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izik,</a:t>
            </a:r>
            <a:r>
              <a:rPr lang="tr-TR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tr-TR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imya,</a:t>
            </a:r>
            <a:r>
              <a:rPr lang="tr-TR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tr-TR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iyoloji </a:t>
            </a:r>
            <a:r>
              <a:rPr lang="tr-TR" sz="1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</a:t>
            </a:r>
            <a:r>
              <a:rPr lang="tr-TR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tr-TR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abancı Dil </a:t>
            </a:r>
            <a:r>
              <a:rPr lang="tr-TR" sz="1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</a:t>
            </a:r>
            <a:r>
              <a:rPr lang="tr-TR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tr-TR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osyal Bilgiler </a:t>
            </a:r>
            <a:r>
              <a:rPr lang="tr-TR" sz="1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</a:t>
            </a:r>
            <a:r>
              <a:rPr lang="tr-TR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tr-TR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esleki Uygulama </a:t>
            </a:r>
            <a:r>
              <a:rPr lang="tr-TR" sz="1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</a:t>
            </a:r>
            <a:r>
              <a:rPr lang="tr-TR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tr-TR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rtak Kullanılan </a:t>
            </a:r>
            <a:r>
              <a:rPr lang="tr-TR" sz="1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</a:t>
            </a:r>
            <a:r>
              <a:rPr lang="tr-TR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ctr"/>
            <a:r>
              <a:rPr lang="tr-TR" sz="14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tr-TR" sz="1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telye</a:t>
            </a:r>
            <a:r>
              <a:rPr lang="tr-TR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</a:p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tr-TR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esim, </a:t>
            </a:r>
            <a:r>
              <a:rPr lang="tr-TR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tr-TR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üzik ve </a:t>
            </a:r>
            <a:r>
              <a:rPr lang="tr-TR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tr-TR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yun Odaları</a:t>
            </a:r>
          </a:p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tr-TR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rtak Kullanım alanları(mekanları)</a:t>
            </a:r>
          </a:p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</a:t>
            </a:r>
            <a:r>
              <a:rPr lang="tr-TR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şlik Olarak Kullanılan Derslik </a:t>
            </a:r>
            <a:endParaRPr lang="tr-TR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259160" y="4077072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 smtClean="0"/>
              <a:t>B</a:t>
            </a:r>
            <a:r>
              <a:rPr lang="tr-TR" sz="1400" dirty="0" smtClean="0"/>
              <a:t>ilgisayar Laboratuarı</a:t>
            </a:r>
          </a:p>
          <a:p>
            <a:pPr lvl="0" algn="ctr"/>
            <a:r>
              <a:rPr lang="tr-TR" sz="1400" b="1" dirty="0" smtClean="0"/>
              <a:t>BT</a:t>
            </a:r>
            <a:r>
              <a:rPr lang="tr-TR" sz="1400" dirty="0" smtClean="0"/>
              <a:t> Sınıfı</a:t>
            </a:r>
            <a:endParaRPr lang="tr-TR" sz="1400" dirty="0" smtClean="0">
              <a:solidFill>
                <a:srgbClr val="FF0000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4644008" y="1124744"/>
            <a:ext cx="20882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1400" b="1" dirty="0" smtClean="0"/>
              <a:t>Ç</a:t>
            </a:r>
            <a:r>
              <a:rPr lang="tr-TR" sz="1400" dirty="0" smtClean="0"/>
              <a:t>alışma Odası</a:t>
            </a:r>
          </a:p>
          <a:p>
            <a:pPr lvl="0" algn="ctr"/>
            <a:r>
              <a:rPr lang="tr-TR" sz="1400" b="1" dirty="0" smtClean="0"/>
              <a:t>D</a:t>
            </a:r>
            <a:r>
              <a:rPr lang="tr-TR" sz="1400" dirty="0" smtClean="0"/>
              <a:t>aktilografi Odası</a:t>
            </a:r>
          </a:p>
          <a:p>
            <a:pPr lvl="0" algn="ctr"/>
            <a:r>
              <a:rPr lang="tr-TR" sz="1400" b="1" dirty="0" smtClean="0"/>
              <a:t>T</a:t>
            </a:r>
            <a:r>
              <a:rPr lang="tr-TR" sz="1400" dirty="0" smtClean="0"/>
              <a:t>est Odası</a:t>
            </a:r>
          </a:p>
          <a:p>
            <a:pPr lvl="0" algn="ctr"/>
            <a:r>
              <a:rPr lang="tr-TR" sz="1400" b="1" dirty="0" smtClean="0"/>
              <a:t>E</a:t>
            </a:r>
            <a:r>
              <a:rPr lang="tr-TR" sz="1400" dirty="0" smtClean="0"/>
              <a:t>ğitim Araçları Odası</a:t>
            </a:r>
          </a:p>
          <a:p>
            <a:pPr lvl="0" algn="ctr"/>
            <a:r>
              <a:rPr lang="tr-TR" sz="1400" b="1" dirty="0" smtClean="0"/>
              <a:t>R</a:t>
            </a:r>
            <a:r>
              <a:rPr lang="tr-TR" sz="1400" dirty="0" smtClean="0"/>
              <a:t>ehberlik Servisi Odası</a:t>
            </a:r>
          </a:p>
          <a:p>
            <a:pPr lvl="0" algn="ctr"/>
            <a:r>
              <a:rPr lang="tr-TR" sz="1400" b="1" dirty="0" smtClean="0"/>
              <a:t>Ö</a:t>
            </a:r>
            <a:r>
              <a:rPr lang="tr-TR" sz="1400" dirty="0" smtClean="0"/>
              <a:t>zel Eğitim Hizmetleri Od.</a:t>
            </a:r>
          </a:p>
          <a:p>
            <a:pPr lvl="0" algn="ctr"/>
            <a:r>
              <a:rPr lang="tr-TR" sz="1400" b="1" dirty="0" smtClean="0"/>
              <a:t>M</a:t>
            </a:r>
            <a:r>
              <a:rPr lang="tr-TR" sz="1400" dirty="0" smtClean="0"/>
              <a:t>emur Odası</a:t>
            </a:r>
          </a:p>
          <a:p>
            <a:pPr lvl="0" algn="ctr"/>
            <a:r>
              <a:rPr lang="tr-TR" sz="1400" b="1" dirty="0" smtClean="0"/>
              <a:t>T</a:t>
            </a:r>
            <a:r>
              <a:rPr lang="tr-TR" sz="1400" dirty="0" smtClean="0"/>
              <a:t>eknisyen Odası</a:t>
            </a:r>
          </a:p>
          <a:p>
            <a:pPr lvl="0" algn="ctr"/>
            <a:r>
              <a:rPr lang="tr-TR" sz="1400" b="1" dirty="0" smtClean="0"/>
              <a:t>H</a:t>
            </a:r>
            <a:r>
              <a:rPr lang="tr-TR" sz="1400" dirty="0" smtClean="0"/>
              <a:t>izmetli Odası</a:t>
            </a:r>
          </a:p>
          <a:p>
            <a:pPr lvl="0" algn="ctr"/>
            <a:r>
              <a:rPr lang="tr-TR" sz="1400" b="1" dirty="0" smtClean="0"/>
              <a:t>S</a:t>
            </a:r>
            <a:r>
              <a:rPr lang="tr-TR" sz="1400" dirty="0" smtClean="0"/>
              <a:t>ayman Odası </a:t>
            </a:r>
          </a:p>
          <a:p>
            <a:pPr lvl="0" algn="ctr"/>
            <a:r>
              <a:rPr lang="tr-TR" sz="1400" b="1" dirty="0" smtClean="0"/>
              <a:t>G</a:t>
            </a:r>
            <a:r>
              <a:rPr lang="tr-TR" sz="1400" dirty="0" smtClean="0"/>
              <a:t>özlem Odası</a:t>
            </a:r>
          </a:p>
          <a:p>
            <a:pPr lvl="0" algn="ctr"/>
            <a:r>
              <a:rPr lang="tr-TR" sz="1400" b="1" dirty="0" smtClean="0"/>
              <a:t>G</a:t>
            </a:r>
            <a:r>
              <a:rPr lang="tr-TR" sz="1400" dirty="0" smtClean="0"/>
              <a:t>rup Rehberliği Odası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-180528" y="5809907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 smtClean="0"/>
              <a:t>M</a:t>
            </a:r>
            <a:r>
              <a:rPr lang="tr-TR" sz="1400" dirty="0" smtClean="0"/>
              <a:t>üdür Baş Yardımcısı</a:t>
            </a:r>
          </a:p>
          <a:p>
            <a:pPr algn="ctr"/>
            <a:r>
              <a:rPr lang="tr-TR" sz="1400" dirty="0" smtClean="0"/>
              <a:t> </a:t>
            </a:r>
            <a:r>
              <a:rPr lang="tr-TR" sz="1400" b="1" dirty="0" smtClean="0"/>
              <a:t>M</a:t>
            </a:r>
            <a:r>
              <a:rPr lang="tr-TR" sz="1400" dirty="0" smtClean="0"/>
              <a:t>üdür Yardımcısı Sayısı</a:t>
            </a:r>
          </a:p>
        </p:txBody>
      </p:sp>
      <p:sp>
        <p:nvSpPr>
          <p:cNvPr id="11" name="10 Çift Köşeli Ayraç"/>
          <p:cNvSpPr/>
          <p:nvPr/>
        </p:nvSpPr>
        <p:spPr>
          <a:xfrm>
            <a:off x="179512" y="1268760"/>
            <a:ext cx="2736304" cy="2592288"/>
          </a:xfrm>
          <a:prstGeom prst="bracketPair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3275856" y="1067252"/>
            <a:ext cx="7920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</a:rPr>
              <a:t>2</a:t>
            </a:r>
            <a:endParaRPr lang="tr-TR" sz="9600" dirty="0">
              <a:solidFill>
                <a:srgbClr val="FF0000"/>
              </a:solidFill>
            </a:endParaRPr>
          </a:p>
        </p:txBody>
      </p:sp>
      <p:pic>
        <p:nvPicPr>
          <p:cNvPr id="13" name="12 Resim" descr="9403710750649879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427292"/>
            <a:ext cx="864096" cy="864096"/>
          </a:xfrm>
          <a:prstGeom prst="rect">
            <a:avLst/>
          </a:prstGeom>
        </p:spPr>
      </p:pic>
      <p:sp>
        <p:nvSpPr>
          <p:cNvPr id="14" name="13 Çift Köşeli Ayraç"/>
          <p:cNvSpPr/>
          <p:nvPr/>
        </p:nvSpPr>
        <p:spPr>
          <a:xfrm>
            <a:off x="4644008" y="1052736"/>
            <a:ext cx="3528392" cy="2808312"/>
          </a:xfrm>
          <a:prstGeom prst="bracketPair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Dikdörtgen"/>
          <p:cNvSpPr/>
          <p:nvPr/>
        </p:nvSpPr>
        <p:spPr>
          <a:xfrm>
            <a:off x="8460432" y="1715324"/>
            <a:ext cx="7920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600" b="1" dirty="0" smtClean="0">
                <a:solidFill>
                  <a:srgbClr val="0D4991"/>
                </a:solidFill>
              </a:rPr>
              <a:t>2</a:t>
            </a:r>
            <a:endParaRPr lang="tr-TR" sz="9600" dirty="0">
              <a:solidFill>
                <a:srgbClr val="0D4991"/>
              </a:solidFill>
            </a:endParaRPr>
          </a:p>
        </p:txBody>
      </p:sp>
      <p:pic>
        <p:nvPicPr>
          <p:cNvPr id="16" name="15 Resim" descr="9403710750649879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84368" y="2132856"/>
            <a:ext cx="720080" cy="720080"/>
          </a:xfrm>
          <a:prstGeom prst="rect">
            <a:avLst/>
          </a:prstGeom>
        </p:spPr>
      </p:pic>
      <p:sp>
        <p:nvSpPr>
          <p:cNvPr id="17" name="16 Çift Köşeli Ayraç"/>
          <p:cNvSpPr/>
          <p:nvPr/>
        </p:nvSpPr>
        <p:spPr>
          <a:xfrm>
            <a:off x="187152" y="4077072"/>
            <a:ext cx="2016224" cy="504056"/>
          </a:xfrm>
          <a:prstGeom prst="bracketPair">
            <a:avLst>
              <a:gd name="adj" fmla="val 33598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Dikdörtgen"/>
          <p:cNvSpPr/>
          <p:nvPr/>
        </p:nvSpPr>
        <p:spPr>
          <a:xfrm>
            <a:off x="2779440" y="3933056"/>
            <a:ext cx="107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2+</a:t>
            </a:r>
            <a:r>
              <a:rPr lang="tr-TR" sz="4400" b="1" dirty="0" smtClean="0">
                <a:solidFill>
                  <a:srgbClr val="0D4991"/>
                </a:solidFill>
              </a:rPr>
              <a:t>2</a:t>
            </a:r>
            <a:endParaRPr lang="tr-TR" sz="4400" dirty="0">
              <a:solidFill>
                <a:srgbClr val="0D4991"/>
              </a:solidFill>
            </a:endParaRPr>
          </a:p>
        </p:txBody>
      </p:sp>
      <p:pic>
        <p:nvPicPr>
          <p:cNvPr id="19" name="18 Resim" descr="9403710750649879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5384" y="4149080"/>
            <a:ext cx="432048" cy="432048"/>
          </a:xfrm>
          <a:prstGeom prst="rect">
            <a:avLst/>
          </a:prstGeom>
        </p:spPr>
      </p:pic>
      <p:sp>
        <p:nvSpPr>
          <p:cNvPr id="20" name="19 Dikdörtgen"/>
          <p:cNvSpPr/>
          <p:nvPr/>
        </p:nvSpPr>
        <p:spPr>
          <a:xfrm>
            <a:off x="259160" y="5373216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 smtClean="0"/>
              <a:t>M</a:t>
            </a:r>
            <a:r>
              <a:rPr lang="tr-TR" sz="1400" dirty="0" smtClean="0"/>
              <a:t>üdür Odası</a:t>
            </a:r>
          </a:p>
        </p:txBody>
      </p:sp>
      <p:sp>
        <p:nvSpPr>
          <p:cNvPr id="21" name="20 Çift Köşeli Ayraç"/>
          <p:cNvSpPr/>
          <p:nvPr/>
        </p:nvSpPr>
        <p:spPr>
          <a:xfrm>
            <a:off x="187152" y="5345340"/>
            <a:ext cx="2016224" cy="360040"/>
          </a:xfrm>
          <a:prstGeom prst="bracketPair">
            <a:avLst>
              <a:gd name="adj" fmla="val 40653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2" name="21 Resim" descr="9403710750649879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75384" y="5345340"/>
            <a:ext cx="432048" cy="432048"/>
          </a:xfrm>
          <a:prstGeom prst="rect">
            <a:avLst/>
          </a:prstGeom>
        </p:spPr>
      </p:pic>
      <p:sp>
        <p:nvSpPr>
          <p:cNvPr id="23" name="22 Dikdörtgen"/>
          <p:cNvSpPr/>
          <p:nvPr/>
        </p:nvSpPr>
        <p:spPr>
          <a:xfrm>
            <a:off x="2771800" y="5013176"/>
            <a:ext cx="792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dirty="0" smtClean="0">
                <a:solidFill>
                  <a:srgbClr val="0D4991"/>
                </a:solidFill>
              </a:rPr>
              <a:t>3</a:t>
            </a:r>
            <a:endParaRPr lang="tr-TR" sz="5400" dirty="0">
              <a:solidFill>
                <a:srgbClr val="0D4991"/>
              </a:solidFill>
            </a:endParaRPr>
          </a:p>
        </p:txBody>
      </p:sp>
      <p:sp>
        <p:nvSpPr>
          <p:cNvPr id="24" name="23 Çift Köşeli Ayraç"/>
          <p:cNvSpPr/>
          <p:nvPr/>
        </p:nvSpPr>
        <p:spPr>
          <a:xfrm>
            <a:off x="179512" y="5805264"/>
            <a:ext cx="2023864" cy="504056"/>
          </a:xfrm>
          <a:prstGeom prst="bracketPair">
            <a:avLst>
              <a:gd name="adj" fmla="val 40653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5" name="24 Resim" descr="9403710750649879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75384" y="5877272"/>
            <a:ext cx="432048" cy="432048"/>
          </a:xfrm>
          <a:prstGeom prst="rect">
            <a:avLst/>
          </a:prstGeom>
        </p:spPr>
      </p:pic>
      <p:sp>
        <p:nvSpPr>
          <p:cNvPr id="26" name="25 Dikdörtgen"/>
          <p:cNvSpPr/>
          <p:nvPr/>
        </p:nvSpPr>
        <p:spPr>
          <a:xfrm>
            <a:off x="2779440" y="5633372"/>
            <a:ext cx="792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dirty="0" smtClean="0">
                <a:solidFill>
                  <a:srgbClr val="0D4991"/>
                </a:solidFill>
              </a:rPr>
              <a:t>2</a:t>
            </a:r>
            <a:endParaRPr lang="tr-TR" sz="5400" dirty="0">
              <a:solidFill>
                <a:srgbClr val="0D4991"/>
              </a:solidFill>
            </a:endParaRPr>
          </a:p>
        </p:txBody>
      </p:sp>
      <p:sp>
        <p:nvSpPr>
          <p:cNvPr id="28" name="27 Dikdörtgen"/>
          <p:cNvSpPr/>
          <p:nvPr/>
        </p:nvSpPr>
        <p:spPr>
          <a:xfrm>
            <a:off x="0" y="6488668"/>
            <a:ext cx="4572000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b="1" i="1" dirty="0" smtClean="0"/>
              <a:t>BAĞLANTI PRİZİ </a:t>
            </a:r>
            <a:endParaRPr lang="tr-TR" dirty="0"/>
          </a:p>
        </p:txBody>
      </p:sp>
      <p:sp>
        <p:nvSpPr>
          <p:cNvPr id="29" name="28 Dikdörtgen"/>
          <p:cNvSpPr/>
          <p:nvPr/>
        </p:nvSpPr>
        <p:spPr>
          <a:xfrm>
            <a:off x="4572000" y="6497296"/>
            <a:ext cx="45720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b="1" i="1" dirty="0" smtClean="0"/>
              <a:t>VERİ  PRİZİ </a:t>
            </a:r>
            <a:endParaRPr lang="tr-TR" dirty="0"/>
          </a:p>
        </p:txBody>
      </p:sp>
      <p:cxnSp>
        <p:nvCxnSpPr>
          <p:cNvPr id="31" name="30 Düz Bağlayıcı"/>
          <p:cNvCxnSpPr/>
          <p:nvPr/>
        </p:nvCxnSpPr>
        <p:spPr>
          <a:xfrm>
            <a:off x="4572000" y="908720"/>
            <a:ext cx="0" cy="554859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6" name="35 Resim" descr="Bağlantı_Priz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4538" y="2348880"/>
            <a:ext cx="991438" cy="163059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36 Resim" descr="Veri_Prizi.JPG"/>
          <p:cNvPicPr>
            <a:picLocks noChangeAspect="1"/>
          </p:cNvPicPr>
          <p:nvPr/>
        </p:nvPicPr>
        <p:blipFill>
          <a:blip r:embed="rId5" cstate="print"/>
          <a:srcRect l="7713" t="16083" r="12341"/>
          <a:stretch>
            <a:fillRect/>
          </a:stretch>
        </p:blipFill>
        <p:spPr>
          <a:xfrm>
            <a:off x="7749150" y="3717032"/>
            <a:ext cx="1287346" cy="1296144"/>
          </a:xfrm>
          <a:prstGeom prst="rect">
            <a:avLst/>
          </a:prstGeom>
          <a:ln w="38100" cap="sq">
            <a:solidFill>
              <a:srgbClr val="1368C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29 Çift Köşeli Ayraç"/>
          <p:cNvSpPr/>
          <p:nvPr/>
        </p:nvSpPr>
        <p:spPr>
          <a:xfrm>
            <a:off x="179512" y="4797152"/>
            <a:ext cx="2016224" cy="360040"/>
          </a:xfrm>
          <a:prstGeom prst="bracketPair">
            <a:avLst>
              <a:gd name="adj" fmla="val 33598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31 Dikdörtgen"/>
          <p:cNvSpPr/>
          <p:nvPr/>
        </p:nvSpPr>
        <p:spPr>
          <a:xfrm>
            <a:off x="2771800" y="4437112"/>
            <a:ext cx="792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dirty="0" smtClean="0">
                <a:solidFill>
                  <a:srgbClr val="0D4991"/>
                </a:solidFill>
              </a:rPr>
              <a:t>4</a:t>
            </a:r>
            <a:endParaRPr lang="tr-TR" sz="5400" dirty="0">
              <a:solidFill>
                <a:srgbClr val="0D4991"/>
              </a:solidFill>
            </a:endParaRPr>
          </a:p>
        </p:txBody>
      </p:sp>
      <p:pic>
        <p:nvPicPr>
          <p:cNvPr id="33" name="32 Resim" descr="9403710750649879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67744" y="4725144"/>
            <a:ext cx="432048" cy="432048"/>
          </a:xfrm>
          <a:prstGeom prst="rect">
            <a:avLst/>
          </a:prstGeom>
        </p:spPr>
      </p:pic>
      <p:sp>
        <p:nvSpPr>
          <p:cNvPr id="34" name="33 Dikdörtgen"/>
          <p:cNvSpPr/>
          <p:nvPr/>
        </p:nvSpPr>
        <p:spPr>
          <a:xfrm>
            <a:off x="251520" y="4797152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 smtClean="0"/>
              <a:t>Ö</a:t>
            </a:r>
            <a:r>
              <a:rPr lang="tr-TR" sz="1400" dirty="0" smtClean="0"/>
              <a:t>ğretmenler Odası</a:t>
            </a:r>
            <a:endParaRPr lang="tr-TR" sz="1400" dirty="0" smtClean="0">
              <a:solidFill>
                <a:srgbClr val="FF0000"/>
              </a:solidFill>
            </a:endParaRPr>
          </a:p>
        </p:txBody>
      </p:sp>
      <p:sp>
        <p:nvSpPr>
          <p:cNvPr id="38" name="37 Dikdörtgen"/>
          <p:cNvSpPr/>
          <p:nvPr/>
        </p:nvSpPr>
        <p:spPr>
          <a:xfrm>
            <a:off x="6516216" y="1124744"/>
            <a:ext cx="18722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1400" b="1" dirty="0" smtClean="0"/>
              <a:t>K</a:t>
            </a:r>
            <a:r>
              <a:rPr lang="tr-TR" sz="1400" dirty="0" smtClean="0"/>
              <a:t>ütüphane</a:t>
            </a:r>
          </a:p>
          <a:p>
            <a:pPr lvl="0" algn="ctr"/>
            <a:r>
              <a:rPr lang="tr-TR" sz="1400" b="1" dirty="0" smtClean="0"/>
              <a:t>F</a:t>
            </a:r>
            <a:r>
              <a:rPr lang="tr-TR" sz="1400" dirty="0" smtClean="0"/>
              <a:t>otokopi Odası</a:t>
            </a:r>
          </a:p>
          <a:p>
            <a:pPr lvl="0" algn="ctr"/>
            <a:r>
              <a:rPr lang="tr-TR" sz="1400" b="1" dirty="0" smtClean="0"/>
              <a:t>T</a:t>
            </a:r>
            <a:r>
              <a:rPr lang="tr-TR" sz="1400" dirty="0" smtClean="0"/>
              <a:t>oplantı Salonu</a:t>
            </a:r>
          </a:p>
          <a:p>
            <a:pPr lvl="0" algn="ctr"/>
            <a:r>
              <a:rPr lang="tr-TR" sz="1400" b="1" dirty="0" smtClean="0"/>
              <a:t>Ç</a:t>
            </a:r>
            <a:r>
              <a:rPr lang="tr-TR" sz="1400" dirty="0" smtClean="0"/>
              <a:t>ok Amaçlı Salon</a:t>
            </a:r>
          </a:p>
          <a:p>
            <a:pPr lvl="0" algn="ctr"/>
            <a:r>
              <a:rPr lang="tr-TR" sz="1400" b="1" dirty="0" smtClean="0"/>
              <a:t>K</a:t>
            </a:r>
            <a:r>
              <a:rPr lang="tr-TR" sz="1400" dirty="0" smtClean="0"/>
              <a:t>onferans Salonu</a:t>
            </a:r>
          </a:p>
          <a:p>
            <a:pPr lvl="0" algn="ctr"/>
            <a:r>
              <a:rPr lang="tr-TR" sz="1400" b="1" dirty="0" smtClean="0"/>
              <a:t>S</a:t>
            </a:r>
            <a:r>
              <a:rPr lang="tr-TR" sz="1400" dirty="0" smtClean="0"/>
              <a:t>por Salonu</a:t>
            </a:r>
          </a:p>
          <a:p>
            <a:pPr lvl="0" algn="ctr"/>
            <a:r>
              <a:rPr lang="tr-TR" sz="1400" b="1" dirty="0" smtClean="0"/>
              <a:t>O</a:t>
            </a:r>
            <a:r>
              <a:rPr lang="tr-TR" sz="1400" dirty="0" smtClean="0"/>
              <a:t>kul Aile Birliği Od.</a:t>
            </a:r>
          </a:p>
          <a:p>
            <a:pPr lvl="0" algn="ctr"/>
            <a:r>
              <a:rPr lang="tr-TR" sz="1400" b="1" dirty="0" smtClean="0"/>
              <a:t>R</a:t>
            </a:r>
            <a:r>
              <a:rPr lang="tr-TR" sz="1400" dirty="0" smtClean="0"/>
              <a:t>evir</a:t>
            </a:r>
          </a:p>
          <a:p>
            <a:pPr lvl="0" algn="ctr"/>
            <a:r>
              <a:rPr lang="tr-TR" sz="1400" b="1" dirty="0" smtClean="0"/>
              <a:t>D</a:t>
            </a:r>
            <a:r>
              <a:rPr lang="tr-TR" sz="1400" dirty="0" smtClean="0"/>
              <a:t>anışma Odası</a:t>
            </a:r>
          </a:p>
          <a:p>
            <a:pPr lvl="0" algn="ctr"/>
            <a:r>
              <a:rPr lang="tr-TR" sz="1400" b="1" dirty="0" smtClean="0"/>
              <a:t>B</a:t>
            </a:r>
            <a:r>
              <a:rPr lang="tr-TR" sz="1400" dirty="0" smtClean="0"/>
              <a:t>ekleme Odası</a:t>
            </a:r>
          </a:p>
          <a:p>
            <a:pPr lvl="0" algn="ctr"/>
            <a:r>
              <a:rPr lang="tr-TR" sz="1400" b="1" dirty="0" smtClean="0"/>
              <a:t>D</a:t>
            </a:r>
            <a:r>
              <a:rPr lang="tr-TR" sz="1400" dirty="0" smtClean="0"/>
              <a:t>epo(Ambar)</a:t>
            </a:r>
          </a:p>
          <a:p>
            <a:pPr lvl="0" algn="ctr"/>
            <a:r>
              <a:rPr lang="tr-TR" sz="1400" b="1" dirty="0" smtClean="0"/>
              <a:t>A</a:t>
            </a:r>
            <a:r>
              <a:rPr lang="tr-TR" sz="1400" dirty="0" smtClean="0"/>
              <a:t>rşiv</a:t>
            </a:r>
            <a:endParaRPr lang="tr-TR" sz="1400" b="1" i="1" dirty="0" smtClean="0">
              <a:solidFill>
                <a:srgbClr val="FF0000"/>
              </a:solidFill>
            </a:endParaRPr>
          </a:p>
        </p:txBody>
      </p:sp>
      <p:sp>
        <p:nvSpPr>
          <p:cNvPr id="39" name="38 Dikdörtgen"/>
          <p:cNvSpPr/>
          <p:nvPr/>
        </p:nvSpPr>
        <p:spPr>
          <a:xfrm>
            <a:off x="5475239" y="908720"/>
            <a:ext cx="1905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1400" b="1" i="1" dirty="0" smtClean="0"/>
              <a:t>DİĞER OKUL BİRİMLERİ</a:t>
            </a:r>
          </a:p>
        </p:txBody>
      </p:sp>
      <p:sp>
        <p:nvSpPr>
          <p:cNvPr id="40" name="39 Dikdörtgen"/>
          <p:cNvSpPr/>
          <p:nvPr/>
        </p:nvSpPr>
        <p:spPr>
          <a:xfrm>
            <a:off x="4716016" y="5150222"/>
            <a:ext cx="43204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400" i="1" dirty="0" smtClean="0"/>
              <a:t>  </a:t>
            </a:r>
            <a:r>
              <a:rPr lang="tr-TR" b="1" i="1" dirty="0" smtClean="0">
                <a:solidFill>
                  <a:srgbClr val="0D4991"/>
                </a:solidFill>
              </a:rPr>
              <a:t>       </a:t>
            </a:r>
            <a:r>
              <a:rPr lang="tr-TR" sz="1400" i="1" dirty="0" smtClean="0"/>
              <a:t>Öğrencilerin dağıtılan tablet bilgisayarlardan akşam f@</a:t>
            </a:r>
            <a:r>
              <a:rPr lang="tr-TR" sz="1400" i="1" dirty="0" err="1" smtClean="0"/>
              <a:t>tih</a:t>
            </a:r>
            <a:r>
              <a:rPr lang="tr-TR" sz="1400" i="1" dirty="0" smtClean="0"/>
              <a:t> ağına bağlanabilmesi için sadece pansiyon binalarında uygulanmak üzere her katta tavana yakın seviyede koridorun uzunluğuna göre  </a:t>
            </a:r>
            <a:r>
              <a:rPr lang="tr-TR" sz="1400" b="1" i="1" dirty="0" smtClean="0">
                <a:solidFill>
                  <a:srgbClr val="0D4991"/>
                </a:solidFill>
              </a:rPr>
              <a:t>1 veya 2  adet veri prizi </a:t>
            </a:r>
            <a:r>
              <a:rPr lang="tr-TR" sz="1400" i="1" dirty="0" smtClean="0"/>
              <a:t>montajı yapılacaktır.   </a:t>
            </a:r>
            <a:endParaRPr lang="tr-TR" sz="1400" i="1" dirty="0"/>
          </a:p>
        </p:txBody>
      </p:sp>
    </p:spTree>
    <p:extLst>
      <p:ext uri="{BB962C8B-B14F-4D97-AF65-F5344CB8AC3E}">
        <p14:creationId xmlns:p14="http://schemas.microsoft.com/office/powerpoint/2010/main" val="11769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 animBg="1"/>
      <p:bldP spid="12" grpId="0"/>
      <p:bldP spid="14" grpId="0" animBg="1"/>
      <p:bldP spid="15" grpId="0"/>
      <p:bldP spid="17" grpId="0" animBg="1"/>
      <p:bldP spid="18" grpId="0"/>
      <p:bldP spid="20" grpId="0"/>
      <p:bldP spid="21" grpId="0" animBg="1"/>
      <p:bldP spid="23" grpId="0"/>
      <p:bldP spid="24" grpId="0" animBg="1"/>
      <p:bldP spid="26" grpId="0"/>
      <p:bldP spid="28" grpId="0" animBg="1"/>
      <p:bldP spid="29" grpId="0" animBg="1"/>
      <p:bldP spid="30" grpId="0" animBg="1"/>
      <p:bldP spid="32" grpId="0"/>
      <p:bldP spid="34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18" name="Rectangle 5"/>
          <p:cNvSpPr>
            <a:spLocks noGrp="1" noChangeArrowheads="1"/>
          </p:cNvSpPr>
          <p:nvPr/>
        </p:nvSpPr>
        <p:spPr bwMode="auto">
          <a:xfrm>
            <a:off x="827584" y="-27384"/>
            <a:ext cx="36004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800" b="1" i="1" dirty="0">
                <a:solidFill>
                  <a:schemeClr val="bg1"/>
                </a:solidFill>
              </a:rPr>
              <a:t>Okul Keşif Formu</a:t>
            </a:r>
            <a:endParaRPr lang="tr-T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4 Slayt Numarası Yer Tutucusu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5E4F6-51C2-4C9D-B972-A531C8DF07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28 Dikdörtgen"/>
          <p:cNvSpPr/>
          <p:nvPr/>
        </p:nvSpPr>
        <p:spPr>
          <a:xfrm>
            <a:off x="179512" y="1340768"/>
            <a:ext cx="40324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tr-TR" i="1" dirty="0" smtClean="0"/>
              <a:t>   Keşif Modülüne girilerek elektronik ortamda hazırlanan Okul Keşif Formu 2 nüsha olarak düzenlenecektir.</a:t>
            </a:r>
          </a:p>
          <a:p>
            <a:pPr algn="just">
              <a:buFont typeface="Arial" charset="0"/>
              <a:buChar char="•"/>
            </a:pPr>
            <a:endParaRPr lang="tr-TR" i="1" dirty="0" smtClean="0"/>
          </a:p>
          <a:p>
            <a:pPr algn="just">
              <a:buFont typeface="Arial" charset="0"/>
              <a:buChar char="•"/>
            </a:pPr>
            <a:r>
              <a:rPr lang="tr-TR" i="1" dirty="0" smtClean="0"/>
              <a:t>   İmzalanan 2 nüsha Okul Keşif Formunun 1 (bir) nüshası Yüklenici Temsilcisinde diğer 1 (bir) nüshası da Okul Müdüründe kalacaktır. </a:t>
            </a:r>
          </a:p>
          <a:p>
            <a:pPr algn="just">
              <a:buFont typeface="Arial" charset="0"/>
              <a:buChar char="•"/>
            </a:pPr>
            <a:endParaRPr lang="tr-TR" i="1" dirty="0" smtClean="0"/>
          </a:p>
          <a:p>
            <a:pPr algn="just">
              <a:buFont typeface="Arial" charset="0"/>
              <a:buChar char="•"/>
            </a:pPr>
            <a:r>
              <a:rPr lang="tr-TR" i="1" dirty="0" smtClean="0"/>
              <a:t>   Elektronik ortama keşif işlemlerini aktarmayan kurum, kurulum işlemleri bitse dahi muayene ve kabul sayfası açılmayacaktır.</a:t>
            </a:r>
          </a:p>
          <a:p>
            <a:pPr algn="just">
              <a:buFont typeface="Arial" charset="0"/>
              <a:buChar char="•"/>
            </a:pPr>
            <a:endParaRPr lang="tr-TR" i="1" dirty="0" smtClean="0"/>
          </a:p>
          <a:p>
            <a:pPr algn="just">
              <a:buFont typeface="Arial" charset="0"/>
              <a:buChar char="•"/>
            </a:pPr>
            <a:r>
              <a:rPr lang="tr-TR" i="1" dirty="0" smtClean="0"/>
              <a:t>   Muayene ve Kabul raporu en erken Okul Keşif Formu düzenlendikten 15 gün sonra düzenlenebilmektedir.</a:t>
            </a:r>
          </a:p>
        </p:txBody>
      </p:sp>
      <p:pic>
        <p:nvPicPr>
          <p:cNvPr id="7" name="6 Resim" descr="FATIH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0739"/>
            <a:ext cx="4700936" cy="6732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18" name="Rectangle 5"/>
          <p:cNvSpPr>
            <a:spLocks noGrp="1" noChangeArrowheads="1"/>
          </p:cNvSpPr>
          <p:nvPr/>
        </p:nvSpPr>
        <p:spPr bwMode="auto">
          <a:xfrm>
            <a:off x="1403648" y="116632"/>
            <a:ext cx="734481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>
                <a:solidFill>
                  <a:schemeClr val="bg1"/>
                </a:solidFill>
              </a:rPr>
              <a:t>Okul Keşif Formunun </a:t>
            </a:r>
            <a:r>
              <a:rPr lang="tr-TR" sz="2400" b="1" i="1" dirty="0" smtClean="0">
                <a:solidFill>
                  <a:schemeClr val="bg1"/>
                </a:solidFill>
              </a:rPr>
              <a:t>Detaylı İncelenmesi – 1 </a:t>
            </a:r>
            <a:endParaRPr lang="tr-T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4 Slayt Numarası Yer Tutucusu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5E4F6-51C2-4C9D-B972-A531C8DF07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6 Resim" descr="FATIH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" y="1111771"/>
            <a:ext cx="9020175" cy="13811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80" y="692696"/>
            <a:ext cx="4069237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3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19" name="14 Slayt Numarası Yer Tutucusu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5E4F6-51C2-4C9D-B972-A531C8DF07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6 Resim" descr="FATIH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" y="1208931"/>
            <a:ext cx="9029700" cy="923925"/>
          </a:xfrm>
          <a:prstGeom prst="rect">
            <a:avLst/>
          </a:prstGeom>
        </p:spPr>
      </p:pic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1403648" y="116632"/>
            <a:ext cx="734481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>
                <a:solidFill>
                  <a:schemeClr val="bg1"/>
                </a:solidFill>
              </a:rPr>
              <a:t>Okul Keşif Formunun </a:t>
            </a:r>
            <a:r>
              <a:rPr lang="tr-TR" sz="2400" b="1" i="1" dirty="0" smtClean="0">
                <a:solidFill>
                  <a:schemeClr val="bg1"/>
                </a:solidFill>
              </a:rPr>
              <a:t>Detaylı İncelenmesi – 2 </a:t>
            </a:r>
            <a:endParaRPr lang="tr-T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434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10174D3A9199E9468B00C0975BF03339" ma:contentTypeVersion="0" ma:contentTypeDescription="Yeni belge oluşturun." ma:contentTypeScope="" ma:versionID="e8cdba95cbbd893b037d85e6a42a10e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8095ecd7aea3e31838633d5a04a19c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955A2E-F9E9-47F4-8C65-84AC84EF99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508BD8-FC56-4474-9A3B-A6D8B9B333EA}">
  <ds:schemaRefs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2B5BB56-27AF-4A5F-804C-8A6121474A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862</Words>
  <Application>Microsoft Office PowerPoint</Application>
  <PresentationFormat>Ekran Gösterisi (4:3)</PresentationFormat>
  <Paragraphs>165</Paragraphs>
  <Slides>19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Ofis Teması</vt:lpstr>
      <vt:lpstr>Okul Keşif Formunun İncelenmesi  (EK-9A)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Bir Okuldaki İş Kalemleri - 1</vt:lpstr>
      <vt:lpstr>Bir Okuldaki İş Kalemleri - 2</vt:lpstr>
      <vt:lpstr>Bir Okuldaki İş Kalemleri - 3 </vt:lpstr>
      <vt:lpstr>ALTYÜKLENİCİ’Nİn sorumluluklarI</vt:lpstr>
      <vt:lpstr>Muayene ve Kabul Kontrol Noktaları</vt:lpstr>
      <vt:lpstr>Muayene ve Kabul Kontrol Noktaları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2012-12-21T22:52:59Z</dcterms:created>
  <dcterms:modified xsi:type="dcterms:W3CDTF">2014-01-20T09:50:24Z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0x01010010174D3A9199E9468B00C0975BF03339</vt:lpwstr>
  </property>
</Properties>
</file>