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94" r:id="rId5"/>
    <p:sldId id="303" r:id="rId6"/>
    <p:sldId id="305" r:id="rId7"/>
    <p:sldId id="306" r:id="rId8"/>
    <p:sldId id="372" r:id="rId9"/>
    <p:sldId id="307" r:id="rId10"/>
    <p:sldId id="308" r:id="rId11"/>
    <p:sldId id="309" r:id="rId12"/>
    <p:sldId id="310" r:id="rId13"/>
    <p:sldId id="311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3" r:id="rId22"/>
    <p:sldId id="324" r:id="rId23"/>
    <p:sldId id="325" r:id="rId24"/>
    <p:sldId id="338" r:id="rId25"/>
    <p:sldId id="333" r:id="rId26"/>
    <p:sldId id="331" r:id="rId27"/>
    <p:sldId id="353" r:id="rId28"/>
    <p:sldId id="354" r:id="rId29"/>
    <p:sldId id="348" r:id="rId30"/>
    <p:sldId id="355" r:id="rId31"/>
    <p:sldId id="336" r:id="rId32"/>
    <p:sldId id="351" r:id="rId33"/>
    <p:sldId id="357" r:id="rId34"/>
    <p:sldId id="382" r:id="rId35"/>
    <p:sldId id="337" r:id="rId36"/>
    <p:sldId id="340" r:id="rId37"/>
    <p:sldId id="342" r:id="rId38"/>
    <p:sldId id="343" r:id="rId39"/>
    <p:sldId id="345" r:id="rId40"/>
    <p:sldId id="346" r:id="rId41"/>
    <p:sldId id="347" r:id="rId42"/>
    <p:sldId id="349" r:id="rId43"/>
    <p:sldId id="358" r:id="rId44"/>
    <p:sldId id="359" r:id="rId45"/>
    <p:sldId id="361" r:id="rId46"/>
    <p:sldId id="362" r:id="rId47"/>
    <p:sldId id="363" r:id="rId48"/>
    <p:sldId id="364" r:id="rId49"/>
    <p:sldId id="366" r:id="rId50"/>
    <p:sldId id="367" r:id="rId51"/>
    <p:sldId id="369" r:id="rId52"/>
    <p:sldId id="380" r:id="rId53"/>
    <p:sldId id="376" r:id="rId54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8CF"/>
    <a:srgbClr val="0D4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5982" autoAdjust="0"/>
    <p:restoredTop sz="94660"/>
  </p:normalViewPr>
  <p:slideViewPr>
    <p:cSldViewPr>
      <p:cViewPr varScale="1">
        <p:scale>
          <a:sx n="78" d="100"/>
          <a:sy n="78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7F8A-B775-4674-A4CD-7CCE4EA7CB00}" type="datetimeFigureOut">
              <a:rPr lang="tr-TR" smtClean="0"/>
              <a:pPr/>
              <a:t>11.09.2013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61E29-565F-48D3-A08D-BC6FD9BFA0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3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58DDD-9F68-455D-B405-2169DA724339}" type="datetimeFigureOut">
              <a:rPr lang="tr-TR" smtClean="0"/>
              <a:pPr/>
              <a:t>11.09.2013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9EC9-E7C3-4793-9012-478A823E08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EC9-E7C3-4793-9012-478A823E0897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09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9EC9-E7C3-4793-9012-478A823E089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04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owerpoint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2A0-E740-46FF-AA69-29E29D64E67E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7317-EEC1-4FC6-96A8-7546541FF384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D4A0-8D7B-4FC4-9ACE-D23C4DA89E19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4ABE-EFE4-49DE-8CF3-17B4D194D4A5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5236-1247-41A9-BA4D-1E502F42893D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668E-EF19-4D3D-A4BD-20E51D38BCF0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0E90-433F-48AB-AC9B-95B63BE51BE8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C44-BE7B-4B9C-93D0-9BD8C7688DD9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F93C-2D76-4C77-8FFA-FC94B3350AB0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07904" y="12687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97EF-2609-448C-97EC-8CCE7E9AEA29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1EB6-082C-42F0-83FD-BEA578A56D0B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1 Başlık"/>
          <p:cNvSpPr txBox="1">
            <a:spLocks/>
          </p:cNvSpPr>
          <p:nvPr userDrawn="1"/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powerpoint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B8CB-B728-4708-8F4F-4DBA44838B99}" type="datetime1">
              <a:rPr lang="tr-TR" smtClean="0"/>
              <a:pPr/>
              <a:t>11.09.2013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4F6-51C2-4C9D-B972-A531C8DF07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0.pn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10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10.png"/><Relationship Id="rId7" Type="http://schemas.openxmlformats.org/officeDocument/2006/relationships/image" Target="../media/image7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5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jpeg"/><Relationship Id="rId5" Type="http://schemas.openxmlformats.org/officeDocument/2006/relationships/image" Target="../media/image5.pn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4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5" Type="http://schemas.openxmlformats.org/officeDocument/2006/relationships/image" Target="../media/image10.pn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95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jpeg"/><Relationship Id="rId5" Type="http://schemas.openxmlformats.org/officeDocument/2006/relationships/image" Target="../media/image5.pn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jpeg"/><Relationship Id="rId5" Type="http://schemas.openxmlformats.org/officeDocument/2006/relationships/image" Target="../media/image8.png"/><Relationship Id="rId4" Type="http://schemas.openxmlformats.org/officeDocument/2006/relationships/image" Target="../media/image10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5.png"/><Relationship Id="rId7" Type="http://schemas.openxmlformats.org/officeDocument/2006/relationships/image" Target="../media/image10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04.jpe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.png"/><Relationship Id="rId7" Type="http://schemas.openxmlformats.org/officeDocument/2006/relationships/image" Target="../media/image109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5.png"/><Relationship Id="rId7" Type="http://schemas.openxmlformats.org/officeDocument/2006/relationships/image" Target="../media/image115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4.jpeg"/><Relationship Id="rId9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jpeg"/><Relationship Id="rId5" Type="http://schemas.openxmlformats.org/officeDocument/2006/relationships/image" Target="../media/image10.png"/><Relationship Id="rId4" Type="http://schemas.openxmlformats.org/officeDocument/2006/relationships/image" Target="../media/image1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eg"/><Relationship Id="rId5" Type="http://schemas.openxmlformats.org/officeDocument/2006/relationships/image" Target="../media/image5.png"/><Relationship Id="rId4" Type="http://schemas.openxmlformats.org/officeDocument/2006/relationships/image" Target="../media/image1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0.png"/><Relationship Id="rId7" Type="http://schemas.openxmlformats.org/officeDocument/2006/relationships/image" Target="../media/image132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jpeg"/><Relationship Id="rId5" Type="http://schemas.openxmlformats.org/officeDocument/2006/relationships/image" Target="../media/image5.png"/><Relationship Id="rId4" Type="http://schemas.openxmlformats.org/officeDocument/2006/relationships/image" Target="../media/image130.jpe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7.jpeg"/><Relationship Id="rId7" Type="http://schemas.openxmlformats.org/officeDocument/2006/relationships/image" Target="../media/image10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3.jpeg"/><Relationship Id="rId5" Type="http://schemas.openxmlformats.org/officeDocument/2006/relationships/image" Target="../media/image10.png"/><Relationship Id="rId4" Type="http://schemas.openxmlformats.org/officeDocument/2006/relationships/image" Target="../media/image1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8.pn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92288" y="4293096"/>
            <a:ext cx="6516216" cy="122413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AĞ ALTYAPISI KURULUMU </a:t>
            </a:r>
            <a:r>
              <a:rPr lang="tr-TR" b="1" dirty="0" smtClean="0"/>
              <a:t>DOĞRU ve HATALI UYGULAMALAR</a:t>
            </a:r>
            <a:endParaRPr 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5793166" y="3501008"/>
            <a:ext cx="319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Yenilik ve Eğitim Teknolojileri</a:t>
            </a:r>
          </a:p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Genel Müdürlüğü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779912" y="6309320"/>
            <a:ext cx="1504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E</a:t>
            </a:r>
            <a:r>
              <a:rPr lang="tr-TR" b="1" i="1" dirty="0" smtClean="0">
                <a:solidFill>
                  <a:schemeClr val="bg1"/>
                </a:solidFill>
              </a:rPr>
              <a:t>YLÜL </a:t>
            </a:r>
            <a:r>
              <a:rPr lang="tr-TR" b="1" i="1" dirty="0" smtClean="0">
                <a:solidFill>
                  <a:schemeClr val="bg1"/>
                </a:solidFill>
              </a:rPr>
              <a:t>-  2013 </a:t>
            </a:r>
          </a:p>
        </p:txBody>
      </p:sp>
      <p:pic>
        <p:nvPicPr>
          <p:cNvPr id="6" name="5 Resim" descr="FATIH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03800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99592" y="116632"/>
            <a:ext cx="81369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200" b="1" i="1" dirty="0" smtClean="0">
                <a:solidFill>
                  <a:schemeClr val="bg1"/>
                </a:solidFill>
              </a:rPr>
              <a:t>Kabloların spiral içerisinde ilerleyebileceği mesafe </a:t>
            </a:r>
          </a:p>
          <a:p>
            <a:pPr algn="ctr"/>
            <a:r>
              <a:rPr lang="tr-TR" sz="2200" b="1" i="1" dirty="0" smtClean="0">
                <a:solidFill>
                  <a:schemeClr val="bg1"/>
                </a:solidFill>
              </a:rPr>
              <a:t>30 </a:t>
            </a:r>
            <a:r>
              <a:rPr lang="tr-TR" sz="2200" b="1" i="1" dirty="0" err="1" smtClean="0">
                <a:solidFill>
                  <a:schemeClr val="bg1"/>
                </a:solidFill>
              </a:rPr>
              <a:t>cm.’den</a:t>
            </a:r>
            <a:r>
              <a:rPr lang="tr-TR" sz="2200" b="1" i="1" dirty="0" smtClean="0">
                <a:solidFill>
                  <a:schemeClr val="bg1"/>
                </a:solidFill>
              </a:rPr>
              <a:t> fazla olmamalıdır. (T.Ş. 1.53.)</a:t>
            </a:r>
            <a:endParaRPr lang="tr-TR" sz="2200" b="1" i="1" dirty="0">
              <a:solidFill>
                <a:schemeClr val="bg1"/>
              </a:solidFill>
            </a:endParaRPr>
          </a:p>
        </p:txBody>
      </p:sp>
      <p:grpSp>
        <p:nvGrpSpPr>
          <p:cNvPr id="2" name="80 Grup"/>
          <p:cNvGrpSpPr/>
          <p:nvPr/>
        </p:nvGrpSpPr>
        <p:grpSpPr>
          <a:xfrm>
            <a:off x="1059954" y="1329655"/>
            <a:ext cx="2647950" cy="4619625"/>
            <a:chOff x="4171952" y="0"/>
            <a:chExt cx="2647950" cy="4790451"/>
          </a:xfrm>
        </p:grpSpPr>
        <p:pic>
          <p:nvPicPr>
            <p:cNvPr id="11" name="66 Resim" descr="6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1952" y="0"/>
              <a:ext cx="2647950" cy="47904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68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4077" y="3886200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3" name="75 Grup"/>
            <p:cNvGrpSpPr/>
            <p:nvPr/>
          </p:nvGrpSpPr>
          <p:grpSpPr>
            <a:xfrm>
              <a:off x="5105401" y="619125"/>
              <a:ext cx="371476" cy="3000376"/>
              <a:chOff x="5105401" y="619125"/>
              <a:chExt cx="371476" cy="3000376"/>
            </a:xfrm>
          </p:grpSpPr>
          <p:cxnSp>
            <p:nvCxnSpPr>
              <p:cNvPr id="14" name="70 Düz Ok Bağlayıcısı"/>
              <p:cNvCxnSpPr/>
              <p:nvPr/>
            </p:nvCxnSpPr>
            <p:spPr>
              <a:xfrm flipV="1">
                <a:off x="5105401" y="619125"/>
                <a:ext cx="57150" cy="30003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73 Metin kutusu"/>
              <p:cNvSpPr txBox="1"/>
              <p:nvPr/>
            </p:nvSpPr>
            <p:spPr>
              <a:xfrm rot="16200000">
                <a:off x="4552952" y="1857375"/>
                <a:ext cx="1609725" cy="238125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solidFill>
                  <a:schemeClr val="lt1">
                    <a:shade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r-TR" sz="1400" dirty="0">
                    <a:solidFill>
                      <a:srgbClr val="FF0000"/>
                    </a:solidFill>
                  </a:rPr>
                  <a:t>30 </a:t>
                </a:r>
                <a:r>
                  <a:rPr lang="tr-TR" sz="1400" baseline="0" dirty="0">
                    <a:solidFill>
                      <a:srgbClr val="FF0000"/>
                    </a:solidFill>
                  </a:rPr>
                  <a:t> cm'den fazla </a:t>
                </a:r>
                <a:endParaRPr lang="tr-T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" name="25 Grup"/>
          <p:cNvGrpSpPr/>
          <p:nvPr/>
        </p:nvGrpSpPr>
        <p:grpSpPr>
          <a:xfrm>
            <a:off x="3995936" y="1052736"/>
            <a:ext cx="3821710" cy="2382007"/>
            <a:chOff x="179512" y="1046993"/>
            <a:chExt cx="3821710" cy="2382007"/>
          </a:xfrm>
        </p:grpSpPr>
        <p:pic>
          <p:nvPicPr>
            <p:cNvPr id="7" name="67 Resim" descr="6c.JPG"/>
            <p:cNvPicPr>
              <a:picLocks noChangeAspect="1"/>
            </p:cNvPicPr>
            <p:nvPr/>
          </p:nvPicPr>
          <p:blipFill>
            <a:blip r:embed="rId4" cstate="print"/>
            <a:srcRect t="6237" r="36110" b="11226"/>
            <a:stretch>
              <a:fillRect/>
            </a:stretch>
          </p:blipFill>
          <p:spPr>
            <a:xfrm>
              <a:off x="179512" y="1046993"/>
              <a:ext cx="3821710" cy="23820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69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595144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9" name="77 Düz Ok Bağlayıcısı"/>
            <p:cNvCxnSpPr/>
            <p:nvPr/>
          </p:nvCxnSpPr>
          <p:spPr>
            <a:xfrm rot="5211432" flipV="1">
              <a:off x="2154496" y="2031638"/>
              <a:ext cx="57150" cy="182879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78 Metin kutusu"/>
            <p:cNvSpPr txBox="1"/>
            <p:nvPr/>
          </p:nvSpPr>
          <p:spPr>
            <a:xfrm>
              <a:off x="1419768" y="3028478"/>
              <a:ext cx="1609524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>
                  <a:solidFill>
                    <a:srgbClr val="FF0000"/>
                  </a:solidFill>
                </a:rPr>
                <a:t>30 </a:t>
              </a:r>
              <a:r>
                <a:rPr lang="tr-TR" sz="1400" baseline="0" dirty="0">
                  <a:solidFill>
                    <a:srgbClr val="FF0000"/>
                  </a:solidFill>
                </a:rPr>
                <a:t> cm'den fazla </a:t>
              </a:r>
              <a:endParaRPr lang="tr-T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24 Grup"/>
          <p:cNvGrpSpPr/>
          <p:nvPr/>
        </p:nvGrpSpPr>
        <p:grpSpPr>
          <a:xfrm>
            <a:off x="4860032" y="3645024"/>
            <a:ext cx="2304256" cy="2664296"/>
            <a:chOff x="683568" y="3356992"/>
            <a:chExt cx="2613905" cy="3063186"/>
          </a:xfrm>
        </p:grpSpPr>
        <p:pic>
          <p:nvPicPr>
            <p:cNvPr id="6" name="81 Resim" descr="6a.JPG"/>
            <p:cNvPicPr>
              <a:picLocks noChangeAspect="1"/>
            </p:cNvPicPr>
            <p:nvPr/>
          </p:nvPicPr>
          <p:blipFill>
            <a:blip r:embed="rId5" cstate="print"/>
            <a:srcRect l="17156" t="7532" r="6239" b="15951"/>
            <a:stretch>
              <a:fillRect/>
            </a:stretch>
          </p:blipFill>
          <p:spPr>
            <a:xfrm>
              <a:off x="683568" y="3356992"/>
              <a:ext cx="2613905" cy="30631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82 Resim" descr="Tip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3463" y="5496927"/>
              <a:ext cx="812393" cy="812393"/>
            </a:xfrm>
            <a:prstGeom prst="rect">
              <a:avLst/>
            </a:prstGeom>
          </p:spPr>
        </p:pic>
      </p:grpSp>
      <p:sp>
        <p:nvSpPr>
          <p:cNvPr id="21" name="2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20" name="19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 rot="6853687">
            <a:off x="5866429" y="3928595"/>
            <a:ext cx="358979" cy="696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Güzergah üzerindeki okulun önceden çekilmiş çeşitli kabloları kanal veya tava içerisine alınmalıdır. (T.Ş. 1.25.)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11</a:t>
            </a:fld>
            <a:endParaRPr lang="tr-TR"/>
          </a:p>
        </p:txBody>
      </p:sp>
      <p:grpSp>
        <p:nvGrpSpPr>
          <p:cNvPr id="2" name="27 Grup"/>
          <p:cNvGrpSpPr/>
          <p:nvPr/>
        </p:nvGrpSpPr>
        <p:grpSpPr>
          <a:xfrm>
            <a:off x="4644008" y="3789040"/>
            <a:ext cx="2247399" cy="2162065"/>
            <a:chOff x="4644008" y="3789040"/>
            <a:chExt cx="2247399" cy="2162065"/>
          </a:xfrm>
        </p:grpSpPr>
        <p:pic>
          <p:nvPicPr>
            <p:cNvPr id="22" name="99 Resim" descr="8g.JPG"/>
            <p:cNvPicPr>
              <a:picLocks noChangeAspect="1"/>
            </p:cNvPicPr>
            <p:nvPr/>
          </p:nvPicPr>
          <p:blipFill>
            <a:blip r:embed="rId2" cstate="print"/>
            <a:srcRect r="37577"/>
            <a:stretch>
              <a:fillRect/>
            </a:stretch>
          </p:blipFill>
          <p:spPr>
            <a:xfrm>
              <a:off x="4644008" y="3789040"/>
              <a:ext cx="2247399" cy="21620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10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5157192"/>
              <a:ext cx="737680" cy="704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6 Grup"/>
          <p:cNvGrpSpPr/>
          <p:nvPr/>
        </p:nvGrpSpPr>
        <p:grpSpPr>
          <a:xfrm>
            <a:off x="179512" y="3789040"/>
            <a:ext cx="4320024" cy="2216299"/>
            <a:chOff x="179512" y="3789040"/>
            <a:chExt cx="4320024" cy="2216299"/>
          </a:xfrm>
        </p:grpSpPr>
        <p:pic>
          <p:nvPicPr>
            <p:cNvPr id="20" name="97 Resim" descr="8e.JPG"/>
            <p:cNvPicPr>
              <a:picLocks noChangeAspect="1"/>
            </p:cNvPicPr>
            <p:nvPr/>
          </p:nvPicPr>
          <p:blipFill>
            <a:blip r:embed="rId4" cstate="print"/>
            <a:srcRect l="6228" b="3818"/>
            <a:stretch>
              <a:fillRect/>
            </a:stretch>
          </p:blipFill>
          <p:spPr>
            <a:xfrm>
              <a:off x="179512" y="3789040"/>
              <a:ext cx="4320024" cy="22162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101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3933056"/>
              <a:ext cx="747544" cy="7072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8 Grup"/>
          <p:cNvGrpSpPr/>
          <p:nvPr/>
        </p:nvGrpSpPr>
        <p:grpSpPr>
          <a:xfrm>
            <a:off x="7020272" y="3789040"/>
            <a:ext cx="1941311" cy="2194959"/>
            <a:chOff x="7020272" y="3789040"/>
            <a:chExt cx="1941311" cy="2194959"/>
          </a:xfrm>
        </p:grpSpPr>
        <p:pic>
          <p:nvPicPr>
            <p:cNvPr id="17" name="96 Resim" descr="8d.JPG"/>
            <p:cNvPicPr>
              <a:picLocks noChangeAspect="1"/>
            </p:cNvPicPr>
            <p:nvPr/>
          </p:nvPicPr>
          <p:blipFill>
            <a:blip r:embed="rId5" cstate="print"/>
            <a:srcRect l="13033" t="8399" b="4199"/>
            <a:stretch>
              <a:fillRect/>
            </a:stretch>
          </p:blipFill>
          <p:spPr>
            <a:xfrm>
              <a:off x="7020272" y="3789040"/>
              <a:ext cx="1941311" cy="219495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102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00" y="5229200"/>
              <a:ext cx="722020" cy="7067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25 Grup"/>
          <p:cNvGrpSpPr/>
          <p:nvPr/>
        </p:nvGrpSpPr>
        <p:grpSpPr>
          <a:xfrm>
            <a:off x="5868145" y="980728"/>
            <a:ext cx="2592288" cy="2586125"/>
            <a:chOff x="5868145" y="1130907"/>
            <a:chExt cx="2592288" cy="2586125"/>
          </a:xfrm>
        </p:grpSpPr>
        <p:pic>
          <p:nvPicPr>
            <p:cNvPr id="12" name="107 Resim" descr="8b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8145" y="1130907"/>
              <a:ext cx="2592288" cy="2586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109 Resim" descr="Tip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0152" y="2780928"/>
              <a:ext cx="812393" cy="8123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24 Grup"/>
          <p:cNvGrpSpPr/>
          <p:nvPr/>
        </p:nvGrpSpPr>
        <p:grpSpPr>
          <a:xfrm>
            <a:off x="467544" y="1006247"/>
            <a:ext cx="4968552" cy="2638777"/>
            <a:chOff x="467544" y="1078255"/>
            <a:chExt cx="4968552" cy="2638777"/>
          </a:xfrm>
        </p:grpSpPr>
        <p:pic>
          <p:nvPicPr>
            <p:cNvPr id="14" name="106 Resim" descr="8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544" y="1078255"/>
              <a:ext cx="4968552" cy="2638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109 Resim" descr="Tip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560" y="2780928"/>
              <a:ext cx="812393" cy="812393"/>
            </a:xfrm>
            <a:prstGeom prst="rect">
              <a:avLst/>
            </a:prstGeom>
          </p:spPr>
        </p:pic>
      </p:grpSp>
      <p:pic>
        <p:nvPicPr>
          <p:cNvPr id="25" name="24 Resim" descr="FATIH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2108876" y="5197920"/>
            <a:ext cx="489204" cy="2423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683568" y="188640"/>
            <a:ext cx="8460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Metal tavaların orijinal aparatları kullanılmalıdır. (T.Ş.2.7.11)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12</a:t>
            </a:fld>
            <a:endParaRPr lang="tr-TR" dirty="0"/>
          </a:p>
        </p:txBody>
      </p:sp>
      <p:grpSp>
        <p:nvGrpSpPr>
          <p:cNvPr id="2" name="32 Grup"/>
          <p:cNvGrpSpPr/>
          <p:nvPr/>
        </p:nvGrpSpPr>
        <p:grpSpPr>
          <a:xfrm>
            <a:off x="251521" y="1052736"/>
            <a:ext cx="3096343" cy="2219894"/>
            <a:chOff x="251521" y="1052736"/>
            <a:chExt cx="3096343" cy="2219894"/>
          </a:xfrm>
        </p:grpSpPr>
        <p:pic>
          <p:nvPicPr>
            <p:cNvPr id="29" name="113 Resim" descr="9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1" y="1052736"/>
              <a:ext cx="3096343" cy="22198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11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2564904"/>
              <a:ext cx="596369" cy="596369"/>
            </a:xfrm>
            <a:prstGeom prst="rect">
              <a:avLst/>
            </a:prstGeom>
          </p:spPr>
        </p:pic>
      </p:grpSp>
      <p:grpSp>
        <p:nvGrpSpPr>
          <p:cNvPr id="3" name="35 Grup"/>
          <p:cNvGrpSpPr/>
          <p:nvPr/>
        </p:nvGrpSpPr>
        <p:grpSpPr>
          <a:xfrm>
            <a:off x="251520" y="3429000"/>
            <a:ext cx="2016224" cy="2016224"/>
            <a:chOff x="251520" y="3429000"/>
            <a:chExt cx="2555776" cy="2530996"/>
          </a:xfrm>
        </p:grpSpPr>
        <p:pic>
          <p:nvPicPr>
            <p:cNvPr id="23" name="115 Resim" descr="9d.JPG"/>
            <p:cNvPicPr>
              <a:picLocks noChangeAspect="1"/>
            </p:cNvPicPr>
            <p:nvPr/>
          </p:nvPicPr>
          <p:blipFill>
            <a:blip r:embed="rId4" cstate="print"/>
            <a:srcRect l="16237" t="10824" r="4510" b="9922"/>
            <a:stretch>
              <a:fillRect/>
            </a:stretch>
          </p:blipFill>
          <p:spPr>
            <a:xfrm>
              <a:off x="251520" y="3429000"/>
              <a:ext cx="2555776" cy="25309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131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576" y="5301208"/>
              <a:ext cx="608016" cy="5760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33 Grup"/>
          <p:cNvGrpSpPr/>
          <p:nvPr/>
        </p:nvGrpSpPr>
        <p:grpSpPr>
          <a:xfrm>
            <a:off x="3491880" y="1052736"/>
            <a:ext cx="2725922" cy="2262627"/>
            <a:chOff x="3491880" y="1052736"/>
            <a:chExt cx="2725922" cy="2262627"/>
          </a:xfrm>
        </p:grpSpPr>
        <p:pic>
          <p:nvPicPr>
            <p:cNvPr id="27" name="112 Resim" descr="9a.JPG"/>
            <p:cNvPicPr>
              <a:picLocks noChangeAspect="1"/>
            </p:cNvPicPr>
            <p:nvPr/>
          </p:nvPicPr>
          <p:blipFill>
            <a:blip r:embed="rId6" cstate="print"/>
            <a:srcRect l="4464" r="4464" b="10523"/>
            <a:stretch>
              <a:fillRect/>
            </a:stretch>
          </p:blipFill>
          <p:spPr>
            <a:xfrm>
              <a:off x="3491880" y="1052736"/>
              <a:ext cx="2725922" cy="22626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11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888" y="2636912"/>
              <a:ext cx="596369" cy="596369"/>
            </a:xfrm>
            <a:prstGeom prst="rect">
              <a:avLst/>
            </a:prstGeom>
          </p:spPr>
        </p:pic>
      </p:grpSp>
      <p:grpSp>
        <p:nvGrpSpPr>
          <p:cNvPr id="7" name="34 Grup"/>
          <p:cNvGrpSpPr/>
          <p:nvPr/>
        </p:nvGrpSpPr>
        <p:grpSpPr>
          <a:xfrm>
            <a:off x="6351779" y="1052735"/>
            <a:ext cx="2540701" cy="2290049"/>
            <a:chOff x="6351779" y="1052735"/>
            <a:chExt cx="2540701" cy="2290049"/>
          </a:xfrm>
        </p:grpSpPr>
        <p:pic>
          <p:nvPicPr>
            <p:cNvPr id="25" name="114 Resim" descr="9c.JPG"/>
            <p:cNvPicPr>
              <a:picLocks noChangeAspect="1"/>
            </p:cNvPicPr>
            <p:nvPr/>
          </p:nvPicPr>
          <p:blipFill>
            <a:blip r:embed="rId7" cstate="print"/>
            <a:srcRect l="9781" b="11316"/>
            <a:stretch>
              <a:fillRect/>
            </a:stretch>
          </p:blipFill>
          <p:spPr>
            <a:xfrm>
              <a:off x="6351779" y="1052735"/>
              <a:ext cx="2540701" cy="2290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11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208" y="2636912"/>
              <a:ext cx="596369" cy="596369"/>
            </a:xfrm>
            <a:prstGeom prst="rect">
              <a:avLst/>
            </a:prstGeom>
          </p:spPr>
        </p:pic>
      </p:grpSp>
      <p:grpSp>
        <p:nvGrpSpPr>
          <p:cNvPr id="8" name="39 Grup"/>
          <p:cNvGrpSpPr/>
          <p:nvPr/>
        </p:nvGrpSpPr>
        <p:grpSpPr>
          <a:xfrm>
            <a:off x="4716016" y="3429000"/>
            <a:ext cx="2016224" cy="2114257"/>
            <a:chOff x="3131840" y="3429001"/>
            <a:chExt cx="2664295" cy="2546304"/>
          </a:xfrm>
        </p:grpSpPr>
        <p:pic>
          <p:nvPicPr>
            <p:cNvPr id="14" name="172 Resim" descr="9e2.JPG"/>
            <p:cNvPicPr>
              <a:picLocks noChangeAspect="1"/>
            </p:cNvPicPr>
            <p:nvPr/>
          </p:nvPicPr>
          <p:blipFill>
            <a:blip r:embed="rId8" cstate="print"/>
            <a:srcRect r="15170" b="7429"/>
            <a:stretch>
              <a:fillRect/>
            </a:stretch>
          </p:blipFill>
          <p:spPr>
            <a:xfrm>
              <a:off x="3131840" y="3429001"/>
              <a:ext cx="2664295" cy="254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7" name="131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5856" y="5301208"/>
              <a:ext cx="608016" cy="576064"/>
            </a:xfrm>
            <a:prstGeom prst="rect">
              <a:avLst/>
            </a:prstGeom>
          </p:spPr>
        </p:pic>
      </p:grpSp>
      <p:grpSp>
        <p:nvGrpSpPr>
          <p:cNvPr id="9" name="38 Grup"/>
          <p:cNvGrpSpPr/>
          <p:nvPr/>
        </p:nvGrpSpPr>
        <p:grpSpPr>
          <a:xfrm>
            <a:off x="6804248" y="4149080"/>
            <a:ext cx="2160240" cy="2016472"/>
            <a:chOff x="6084167" y="3429000"/>
            <a:chExt cx="2736305" cy="2520528"/>
          </a:xfrm>
        </p:grpSpPr>
        <p:pic>
          <p:nvPicPr>
            <p:cNvPr id="18" name="117 Resim" descr="9f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4167" y="3429000"/>
              <a:ext cx="2736305" cy="25205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8" name="131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8184" y="5229200"/>
              <a:ext cx="608016" cy="576064"/>
            </a:xfrm>
            <a:prstGeom prst="rect">
              <a:avLst/>
            </a:prstGeom>
          </p:spPr>
        </p:pic>
      </p:grpSp>
      <p:grpSp>
        <p:nvGrpSpPr>
          <p:cNvPr id="10" name="43 Grup"/>
          <p:cNvGrpSpPr/>
          <p:nvPr/>
        </p:nvGrpSpPr>
        <p:grpSpPr>
          <a:xfrm>
            <a:off x="2339752" y="4149080"/>
            <a:ext cx="2246839" cy="2088232"/>
            <a:chOff x="2915816" y="5930532"/>
            <a:chExt cx="2966919" cy="2467020"/>
          </a:xfrm>
        </p:grpSpPr>
        <p:pic>
          <p:nvPicPr>
            <p:cNvPr id="15" name="118 Resim" descr="9g.JPG"/>
            <p:cNvPicPr>
              <a:picLocks noChangeAspect="1"/>
            </p:cNvPicPr>
            <p:nvPr/>
          </p:nvPicPr>
          <p:blipFill>
            <a:blip r:embed="rId10" cstate="print"/>
            <a:srcRect l="21517" t="23199" r="17775" b="28032"/>
            <a:stretch>
              <a:fillRect/>
            </a:stretch>
          </p:blipFill>
          <p:spPr>
            <a:xfrm>
              <a:off x="2915816" y="5930532"/>
              <a:ext cx="2966919" cy="24670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131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9832" y="7749480"/>
              <a:ext cx="608016" cy="576064"/>
            </a:xfrm>
            <a:prstGeom prst="rect">
              <a:avLst/>
            </a:prstGeom>
          </p:spPr>
        </p:pic>
      </p:grpSp>
      <p:pic>
        <p:nvPicPr>
          <p:cNvPr id="26" name="25 Resim" descr="FATIH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28" name="Rectangle 5"/>
          <p:cNvSpPr>
            <a:spLocks noGrp="1" noChangeArrowheads="1"/>
          </p:cNvSpPr>
          <p:nvPr/>
        </p:nvSpPr>
        <p:spPr bwMode="auto">
          <a:xfrm>
            <a:off x="4788024" y="5730412"/>
            <a:ext cx="1872208" cy="10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1600" b="1" i="1" dirty="0" smtClean="0">
                <a:solidFill>
                  <a:schemeClr val="tx1"/>
                </a:solidFill>
              </a:rPr>
              <a:t>Sadece uzun tavalar kısaltılabilir. İmalat yapılmayacak.</a:t>
            </a:r>
            <a:endParaRPr lang="tr-TR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13</a:t>
            </a:fld>
            <a:endParaRPr lang="tr-TR"/>
          </a:p>
        </p:txBody>
      </p:sp>
      <p:grpSp>
        <p:nvGrpSpPr>
          <p:cNvPr id="2" name="12 Grup"/>
          <p:cNvGrpSpPr/>
          <p:nvPr/>
        </p:nvGrpSpPr>
        <p:grpSpPr>
          <a:xfrm>
            <a:off x="251520" y="1412776"/>
            <a:ext cx="2893864" cy="4248472"/>
            <a:chOff x="251520" y="1412776"/>
            <a:chExt cx="2893864" cy="4248472"/>
          </a:xfrm>
        </p:grpSpPr>
        <p:pic>
          <p:nvPicPr>
            <p:cNvPr id="7" name="134 Resim" descr="10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1412776"/>
              <a:ext cx="2893864" cy="4248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14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728" y="4869160"/>
              <a:ext cx="759627" cy="707271"/>
            </a:xfrm>
            <a:prstGeom prst="rect">
              <a:avLst/>
            </a:prstGeom>
          </p:spPr>
        </p:pic>
      </p:grpSp>
      <p:sp>
        <p:nvSpPr>
          <p:cNvPr id="10" name="9 Dikdörtgen"/>
          <p:cNvSpPr/>
          <p:nvPr/>
        </p:nvSpPr>
        <p:spPr>
          <a:xfrm>
            <a:off x="1403648" y="18864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Metal tavalar tavana yakın mesafeye monte edilecektir. </a:t>
            </a:r>
          </a:p>
        </p:txBody>
      </p:sp>
      <p:grpSp>
        <p:nvGrpSpPr>
          <p:cNvPr id="3" name="11 Grup"/>
          <p:cNvGrpSpPr/>
          <p:nvPr/>
        </p:nvGrpSpPr>
        <p:grpSpPr>
          <a:xfrm>
            <a:off x="3309749" y="1772816"/>
            <a:ext cx="5654739" cy="3168352"/>
            <a:chOff x="3309749" y="1772816"/>
            <a:chExt cx="5654739" cy="3168352"/>
          </a:xfrm>
        </p:grpSpPr>
        <p:pic>
          <p:nvPicPr>
            <p:cNvPr id="8" name="135 Resim" descr="10f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9749" y="1772816"/>
              <a:ext cx="5654739" cy="316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14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880" y="4149080"/>
              <a:ext cx="759627" cy="7072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2" name="11 Resim" descr="FATI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grpSp>
        <p:nvGrpSpPr>
          <p:cNvPr id="28" name="Grup 27"/>
          <p:cNvGrpSpPr/>
          <p:nvPr/>
        </p:nvGrpSpPr>
        <p:grpSpPr>
          <a:xfrm>
            <a:off x="3635896" y="1700808"/>
            <a:ext cx="3024336" cy="1731465"/>
            <a:chOff x="3635896" y="1700808"/>
            <a:chExt cx="3024336" cy="1731465"/>
          </a:xfrm>
        </p:grpSpPr>
        <p:cxnSp>
          <p:nvCxnSpPr>
            <p:cNvPr id="15" name="Düz Bağlayıcı 14"/>
            <p:cNvCxnSpPr/>
            <p:nvPr/>
          </p:nvCxnSpPr>
          <p:spPr>
            <a:xfrm flipH="1">
              <a:off x="4644008" y="1700808"/>
              <a:ext cx="2016224" cy="11914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>
              <a:off x="4644008" y="2892213"/>
              <a:ext cx="0" cy="3600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 flipH="1">
              <a:off x="4251508" y="3252253"/>
              <a:ext cx="392500" cy="1800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/>
            <p:nvPr/>
          </p:nvCxnSpPr>
          <p:spPr>
            <a:xfrm flipH="1" flipV="1">
              <a:off x="3995936" y="3252253"/>
              <a:ext cx="255571" cy="1800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 flipH="1">
              <a:off x="3635896" y="3252253"/>
              <a:ext cx="360040" cy="1800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115616" y="18864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Tavanda kirişler bulunması durumunda izlenecek yol… (T.Ş. EK-2A) 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5076056" y="1556792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smtClean="0"/>
              <a:t>      </a:t>
            </a:r>
            <a:r>
              <a:rPr lang="tr-TR" sz="1600" b="1" dirty="0" smtClean="0">
                <a:cs typeface="Times New Roman" pitchFamily="18" charset="0"/>
              </a:rPr>
              <a:t>Kirişler arası mesafe ve kiriş yüksekliği gibi kriterlere bağlı olarak alçak olmayacak şekilde tavana yakın mesafeden döşenecek metal tavalar kolonları 45ºlik açılarla iniş-çıkış yaparak geçecek ve  koridor boyunca ilerleyecektir. </a:t>
            </a:r>
          </a:p>
        </p:txBody>
      </p:sp>
      <p:grpSp>
        <p:nvGrpSpPr>
          <p:cNvPr id="2" name="24 Grup"/>
          <p:cNvGrpSpPr/>
          <p:nvPr/>
        </p:nvGrpSpPr>
        <p:grpSpPr>
          <a:xfrm>
            <a:off x="5508104" y="3658086"/>
            <a:ext cx="3389510" cy="2695857"/>
            <a:chOff x="5508104" y="3658086"/>
            <a:chExt cx="3389510" cy="2695857"/>
          </a:xfrm>
        </p:grpSpPr>
        <p:pic>
          <p:nvPicPr>
            <p:cNvPr id="24" name="23 Resim" descr="koridor_tava_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8104" y="3658086"/>
              <a:ext cx="3389510" cy="269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182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00" y="5661248"/>
              <a:ext cx="595594" cy="5630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2 Grup"/>
          <p:cNvGrpSpPr/>
          <p:nvPr/>
        </p:nvGrpSpPr>
        <p:grpSpPr>
          <a:xfrm>
            <a:off x="179512" y="1052736"/>
            <a:ext cx="4464496" cy="2592288"/>
            <a:chOff x="251520" y="1052736"/>
            <a:chExt cx="5091784" cy="3168352"/>
          </a:xfrm>
        </p:grpSpPr>
        <p:pic>
          <p:nvPicPr>
            <p:cNvPr id="16" name="15 Resim" descr="koridor_tava_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1052736"/>
              <a:ext cx="5091784" cy="316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179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7984" y="3356992"/>
              <a:ext cx="740385" cy="740385"/>
            </a:xfrm>
            <a:prstGeom prst="rect">
              <a:avLst/>
            </a:prstGeom>
          </p:spPr>
        </p:pic>
      </p:grpSp>
      <p:grpSp>
        <p:nvGrpSpPr>
          <p:cNvPr id="4" name="27 Grup"/>
          <p:cNvGrpSpPr/>
          <p:nvPr/>
        </p:nvGrpSpPr>
        <p:grpSpPr>
          <a:xfrm>
            <a:off x="1403648" y="3814551"/>
            <a:ext cx="3707904" cy="2350753"/>
            <a:chOff x="1403648" y="3814551"/>
            <a:chExt cx="3707904" cy="2350753"/>
          </a:xfrm>
        </p:grpSpPr>
        <p:pic>
          <p:nvPicPr>
            <p:cNvPr id="26" name="25 Resim" descr="koridor_tava_5.JPG"/>
            <p:cNvPicPr>
              <a:picLocks noChangeAspect="1"/>
            </p:cNvPicPr>
            <p:nvPr/>
          </p:nvPicPr>
          <p:blipFill>
            <a:blip r:embed="rId6" cstate="print"/>
            <a:srcRect t="7874"/>
            <a:stretch>
              <a:fillRect/>
            </a:stretch>
          </p:blipFill>
          <p:spPr>
            <a:xfrm>
              <a:off x="1403648" y="3814551"/>
              <a:ext cx="3707904" cy="23507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182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7664" y="5445224"/>
              <a:ext cx="595594" cy="5630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5" name="14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403648" y="18864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Duvarda kolonlar bulunması durumunda izlenecek yol… 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323528" y="4049777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 smtClean="0"/>
              <a:t>    Kolon sayısının çok olduğu koridorlarda tavandan inilen tijler vasıtasıyla metal tavaların montajı duvardan uzak noktaya yapılabilir.</a:t>
            </a:r>
          </a:p>
        </p:txBody>
      </p:sp>
      <p:grpSp>
        <p:nvGrpSpPr>
          <p:cNvPr id="2" name="11 Grup"/>
          <p:cNvGrpSpPr/>
          <p:nvPr/>
        </p:nvGrpSpPr>
        <p:grpSpPr>
          <a:xfrm>
            <a:off x="154610" y="1052736"/>
            <a:ext cx="4129358" cy="2039744"/>
            <a:chOff x="154610" y="1052736"/>
            <a:chExt cx="4129358" cy="2039744"/>
          </a:xfrm>
        </p:grpSpPr>
        <p:pic>
          <p:nvPicPr>
            <p:cNvPr id="18" name="17 Resim" descr="koridor_tava_3.JPG"/>
            <p:cNvPicPr>
              <a:picLocks noChangeAspect="1"/>
            </p:cNvPicPr>
            <p:nvPr/>
          </p:nvPicPr>
          <p:blipFill>
            <a:blip r:embed="rId2" cstate="print"/>
            <a:srcRect t="8714" b="5446"/>
            <a:stretch>
              <a:fillRect/>
            </a:stretch>
          </p:blipFill>
          <p:spPr>
            <a:xfrm>
              <a:off x="154610" y="1052736"/>
              <a:ext cx="4129358" cy="20397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156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124744"/>
              <a:ext cx="636166" cy="668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4 Grup"/>
          <p:cNvGrpSpPr/>
          <p:nvPr/>
        </p:nvGrpSpPr>
        <p:grpSpPr>
          <a:xfrm>
            <a:off x="3491880" y="2636913"/>
            <a:ext cx="5478759" cy="3721068"/>
            <a:chOff x="3485729" y="2636913"/>
            <a:chExt cx="5478759" cy="3721068"/>
          </a:xfrm>
        </p:grpSpPr>
        <p:pic>
          <p:nvPicPr>
            <p:cNvPr id="17" name="16 Resim" descr="koridor_tava_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5729" y="2636913"/>
              <a:ext cx="5478759" cy="3721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156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3356992"/>
              <a:ext cx="636166" cy="6683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2" name="11 Resim" descr="FATI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5" y="997548"/>
            <a:ext cx="795573" cy="7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316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Metal tavaların karşı koridora geçişi veya kiriş geçişi esnasında orijinal aparatlar kullanılarak aşağıdaki düzgün işçilik uygulanmalıdır.(T.Ş.2.7.16)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32" name="155 Resim" descr="Ti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98484" y="7693654"/>
            <a:ext cx="812393" cy="822554"/>
          </a:xfrm>
          <a:prstGeom prst="rect">
            <a:avLst/>
          </a:prstGeom>
        </p:spPr>
      </p:pic>
      <p:grpSp>
        <p:nvGrpSpPr>
          <p:cNvPr id="2" name="43 Grup"/>
          <p:cNvGrpSpPr/>
          <p:nvPr/>
        </p:nvGrpSpPr>
        <p:grpSpPr>
          <a:xfrm>
            <a:off x="251520" y="980728"/>
            <a:ext cx="5688632" cy="2658193"/>
            <a:chOff x="-3420888" y="-3339752"/>
            <a:chExt cx="5688632" cy="2658193"/>
          </a:xfrm>
        </p:grpSpPr>
        <p:pic>
          <p:nvPicPr>
            <p:cNvPr id="31" name="141 Resim" descr="11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420888" y="-3339752"/>
              <a:ext cx="5688632" cy="26581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156 Resim" descr="Ti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420888" y="-1539552"/>
              <a:ext cx="773242" cy="812393"/>
            </a:xfrm>
            <a:prstGeom prst="rect">
              <a:avLst/>
            </a:prstGeom>
          </p:spPr>
        </p:pic>
      </p:grpSp>
      <p:grpSp>
        <p:nvGrpSpPr>
          <p:cNvPr id="3" name="37 Grup"/>
          <p:cNvGrpSpPr/>
          <p:nvPr/>
        </p:nvGrpSpPr>
        <p:grpSpPr>
          <a:xfrm>
            <a:off x="6012160" y="1196752"/>
            <a:ext cx="2932433" cy="2160240"/>
            <a:chOff x="6012160" y="1196752"/>
            <a:chExt cx="2932433" cy="2160240"/>
          </a:xfrm>
        </p:grpSpPr>
        <p:pic>
          <p:nvPicPr>
            <p:cNvPr id="25" name="197 Resim" descr="11a1.JPG"/>
            <p:cNvPicPr>
              <a:picLocks noChangeAspect="1"/>
            </p:cNvPicPr>
            <p:nvPr/>
          </p:nvPicPr>
          <p:blipFill>
            <a:blip r:embed="rId4" cstate="print"/>
            <a:srcRect l="7238" r="4091"/>
            <a:stretch>
              <a:fillRect/>
            </a:stretch>
          </p:blipFill>
          <p:spPr>
            <a:xfrm>
              <a:off x="6012160" y="1196752"/>
              <a:ext cx="2932433" cy="21602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198 Resim" descr="Ti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2400" y="2564904"/>
              <a:ext cx="633612" cy="7080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44 Grup"/>
          <p:cNvGrpSpPr/>
          <p:nvPr/>
        </p:nvGrpSpPr>
        <p:grpSpPr>
          <a:xfrm>
            <a:off x="245050" y="3717032"/>
            <a:ext cx="2706019" cy="2232248"/>
            <a:chOff x="245050" y="3717032"/>
            <a:chExt cx="2706019" cy="2232248"/>
          </a:xfrm>
        </p:grpSpPr>
        <p:pic>
          <p:nvPicPr>
            <p:cNvPr id="29" name="143 Resim" descr="11a2.JPG"/>
            <p:cNvPicPr>
              <a:picLocks noChangeAspect="1"/>
            </p:cNvPicPr>
            <p:nvPr/>
          </p:nvPicPr>
          <p:blipFill>
            <a:blip r:embed="rId5" cstate="print"/>
            <a:srcRect l="2154" r="8973"/>
            <a:stretch>
              <a:fillRect/>
            </a:stretch>
          </p:blipFill>
          <p:spPr>
            <a:xfrm>
              <a:off x="245050" y="3717032"/>
              <a:ext cx="2706019" cy="2232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9" name="198 Resim" descr="Ti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8" y="5157192"/>
              <a:ext cx="633612" cy="7080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42 Grup"/>
          <p:cNvGrpSpPr/>
          <p:nvPr/>
        </p:nvGrpSpPr>
        <p:grpSpPr>
          <a:xfrm>
            <a:off x="3059832" y="3717032"/>
            <a:ext cx="2867101" cy="2232248"/>
            <a:chOff x="3059832" y="3717032"/>
            <a:chExt cx="2867101" cy="2232248"/>
          </a:xfrm>
        </p:grpSpPr>
        <p:pic>
          <p:nvPicPr>
            <p:cNvPr id="27" name="144 Resim" descr="11a3.JPG"/>
            <p:cNvPicPr>
              <a:picLocks noChangeAspect="1"/>
            </p:cNvPicPr>
            <p:nvPr/>
          </p:nvPicPr>
          <p:blipFill>
            <a:blip r:embed="rId6" cstate="print"/>
            <a:srcRect l="3307" r="6142"/>
            <a:stretch>
              <a:fillRect/>
            </a:stretch>
          </p:blipFill>
          <p:spPr>
            <a:xfrm>
              <a:off x="3059832" y="3717032"/>
              <a:ext cx="2867101" cy="2232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198 Resim" descr="Ti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1840" y="5157192"/>
              <a:ext cx="633612" cy="7080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41 Grup"/>
          <p:cNvGrpSpPr/>
          <p:nvPr/>
        </p:nvGrpSpPr>
        <p:grpSpPr>
          <a:xfrm>
            <a:off x="6012160" y="3717032"/>
            <a:ext cx="2970503" cy="2232248"/>
            <a:chOff x="6012160" y="3717032"/>
            <a:chExt cx="2970503" cy="2232248"/>
          </a:xfrm>
        </p:grpSpPr>
        <p:pic>
          <p:nvPicPr>
            <p:cNvPr id="34" name="145 Resim" descr="11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160" y="3717032"/>
              <a:ext cx="2970503" cy="2232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198 Resim" descr="Ti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168" y="5157192"/>
              <a:ext cx="633612" cy="7080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20 Resim" descr="FATIH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17</a:t>
            </a:fld>
            <a:endParaRPr lang="tr-TR"/>
          </a:p>
        </p:txBody>
      </p:sp>
      <p:grpSp>
        <p:nvGrpSpPr>
          <p:cNvPr id="2" name="21 Grup"/>
          <p:cNvGrpSpPr/>
          <p:nvPr/>
        </p:nvGrpSpPr>
        <p:grpSpPr>
          <a:xfrm>
            <a:off x="107504" y="1075081"/>
            <a:ext cx="6737894" cy="2209903"/>
            <a:chOff x="107504" y="1075081"/>
            <a:chExt cx="6737894" cy="2209903"/>
          </a:xfrm>
        </p:grpSpPr>
        <p:pic>
          <p:nvPicPr>
            <p:cNvPr id="20" name="146 Resim" descr="11e.JPG"/>
            <p:cNvPicPr>
              <a:picLocks noChangeAspect="1"/>
            </p:cNvPicPr>
            <p:nvPr/>
          </p:nvPicPr>
          <p:blipFill>
            <a:blip r:embed="rId2" cstate="print"/>
            <a:srcRect l="2507" t="9838" r="2194" b="13938"/>
            <a:stretch>
              <a:fillRect/>
            </a:stretch>
          </p:blipFill>
          <p:spPr>
            <a:xfrm>
              <a:off x="107504" y="1075081"/>
              <a:ext cx="6737894" cy="22099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16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492896"/>
              <a:ext cx="699236" cy="716076"/>
            </a:xfrm>
            <a:prstGeom prst="rect">
              <a:avLst/>
            </a:prstGeom>
          </p:spPr>
        </p:pic>
      </p:grpSp>
      <p:grpSp>
        <p:nvGrpSpPr>
          <p:cNvPr id="3" name="22 Grup"/>
          <p:cNvGrpSpPr/>
          <p:nvPr/>
        </p:nvGrpSpPr>
        <p:grpSpPr>
          <a:xfrm>
            <a:off x="7251777" y="757748"/>
            <a:ext cx="1986973" cy="2093186"/>
            <a:chOff x="7012776" y="1124744"/>
            <a:chExt cx="1986973" cy="2093186"/>
          </a:xfrm>
        </p:grpSpPr>
        <p:pic>
          <p:nvPicPr>
            <p:cNvPr id="12" name="149 Resim" descr="11g.JPG"/>
            <p:cNvPicPr>
              <a:picLocks noChangeAspect="1"/>
            </p:cNvPicPr>
            <p:nvPr/>
          </p:nvPicPr>
          <p:blipFill>
            <a:blip r:embed="rId4" cstate="print"/>
            <a:srcRect t="7627" r="8099" b="5932"/>
            <a:stretch>
              <a:fillRect/>
            </a:stretch>
          </p:blipFill>
          <p:spPr>
            <a:xfrm>
              <a:off x="7012776" y="1124744"/>
              <a:ext cx="1951712" cy="20931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163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0432" y="2636912"/>
              <a:ext cx="539317" cy="5500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4 Grup"/>
          <p:cNvGrpSpPr/>
          <p:nvPr/>
        </p:nvGrpSpPr>
        <p:grpSpPr>
          <a:xfrm>
            <a:off x="235266" y="3524775"/>
            <a:ext cx="2024306" cy="2064465"/>
            <a:chOff x="235266" y="3429000"/>
            <a:chExt cx="2024306" cy="2064465"/>
          </a:xfrm>
        </p:grpSpPr>
        <p:pic>
          <p:nvPicPr>
            <p:cNvPr id="14" name="150 Resim" descr="11h.JPG"/>
            <p:cNvPicPr>
              <a:picLocks noChangeAspect="1"/>
            </p:cNvPicPr>
            <p:nvPr/>
          </p:nvPicPr>
          <p:blipFill>
            <a:blip r:embed="rId5" cstate="print"/>
            <a:srcRect l="7141" r="24993"/>
            <a:stretch>
              <a:fillRect/>
            </a:stretch>
          </p:blipFill>
          <p:spPr>
            <a:xfrm>
              <a:off x="235266" y="3429000"/>
              <a:ext cx="2024306" cy="20644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163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80" y="4869160"/>
              <a:ext cx="539317" cy="5500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26 Grup"/>
          <p:cNvGrpSpPr/>
          <p:nvPr/>
        </p:nvGrpSpPr>
        <p:grpSpPr>
          <a:xfrm>
            <a:off x="2381606" y="3524775"/>
            <a:ext cx="6582882" cy="2016224"/>
            <a:chOff x="2381606" y="3429000"/>
            <a:chExt cx="6582882" cy="2016224"/>
          </a:xfrm>
        </p:grpSpPr>
        <p:pic>
          <p:nvPicPr>
            <p:cNvPr id="17" name="147 Resim" descr="11f.JPG"/>
            <p:cNvPicPr>
              <a:picLocks noChangeAspect="1"/>
            </p:cNvPicPr>
            <p:nvPr/>
          </p:nvPicPr>
          <p:blipFill>
            <a:blip r:embed="rId6" cstate="print"/>
            <a:srcRect l="3770" t="17025" b="15322"/>
            <a:stretch>
              <a:fillRect/>
            </a:stretch>
          </p:blipFill>
          <p:spPr>
            <a:xfrm>
              <a:off x="2381606" y="3429000"/>
              <a:ext cx="6582882" cy="20162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16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088" y="4581128"/>
              <a:ext cx="699236" cy="716076"/>
            </a:xfrm>
            <a:prstGeom prst="rect">
              <a:avLst/>
            </a:prstGeom>
          </p:spPr>
        </p:pic>
      </p:grpSp>
      <p:pic>
        <p:nvPicPr>
          <p:cNvPr id="18" name="17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/>
        </p:nvSpPr>
        <p:spPr bwMode="auto">
          <a:xfrm>
            <a:off x="979984" y="116632"/>
            <a:ext cx="83164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Metal tavaların karşı koridora geçişi veya kiriş geçişi esnasında orijinal aparatlar kullanılarak düzgün işçilik uygulanmalıdır.</a:t>
            </a:r>
            <a:endParaRPr lang="tr-TR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683568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Metal tavaların kesilen yüzeyleri taşlanmalı ve koruma önlemi alınarak kabloların dış yüzeylerine zarar vermesi engellenmelidir.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18</a:t>
            </a:fld>
            <a:endParaRPr lang="tr-TR"/>
          </a:p>
        </p:txBody>
      </p:sp>
      <p:grpSp>
        <p:nvGrpSpPr>
          <p:cNvPr id="2" name="206 Grup"/>
          <p:cNvGrpSpPr/>
          <p:nvPr/>
        </p:nvGrpSpPr>
        <p:grpSpPr>
          <a:xfrm>
            <a:off x="179512" y="1052736"/>
            <a:ext cx="2592288" cy="2736304"/>
            <a:chOff x="0" y="12163"/>
            <a:chExt cx="3643740" cy="3527451"/>
          </a:xfrm>
        </p:grpSpPr>
        <p:pic>
          <p:nvPicPr>
            <p:cNvPr id="14" name="200 Resim" descr="14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63"/>
              <a:ext cx="3643740" cy="35274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203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40" y="2799226"/>
              <a:ext cx="743157" cy="7058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6 Grup"/>
          <p:cNvGrpSpPr/>
          <p:nvPr/>
        </p:nvGrpSpPr>
        <p:grpSpPr>
          <a:xfrm>
            <a:off x="6156176" y="1052737"/>
            <a:ext cx="2754475" cy="2664295"/>
            <a:chOff x="5724128" y="980729"/>
            <a:chExt cx="3186523" cy="3024336"/>
          </a:xfrm>
        </p:grpSpPr>
        <p:pic>
          <p:nvPicPr>
            <p:cNvPr id="10" name="201 Resim" descr="14a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28" y="980729"/>
              <a:ext cx="3186523" cy="30243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205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0392" y="3284984"/>
              <a:ext cx="629377" cy="6057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07 Grup"/>
          <p:cNvGrpSpPr/>
          <p:nvPr/>
        </p:nvGrpSpPr>
        <p:grpSpPr>
          <a:xfrm>
            <a:off x="2339752" y="3715334"/>
            <a:ext cx="4519797" cy="2954026"/>
            <a:chOff x="3776224" y="0"/>
            <a:chExt cx="4807829" cy="3539615"/>
          </a:xfrm>
        </p:grpSpPr>
        <p:pic>
          <p:nvPicPr>
            <p:cNvPr id="12" name="202 Resim" descr="14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224" y="0"/>
              <a:ext cx="4807829" cy="35396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204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9948" y="2774733"/>
              <a:ext cx="743157" cy="7058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Metal tavaları taşıyan L konsol ve tijler; tavan ve duvarda önceden açılan deliklere düzgün olarak vidalanmalıdır.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19</a:t>
            </a:fld>
            <a:endParaRPr lang="tr-TR"/>
          </a:p>
        </p:txBody>
      </p:sp>
      <p:grpSp>
        <p:nvGrpSpPr>
          <p:cNvPr id="2" name="17 Grup"/>
          <p:cNvGrpSpPr/>
          <p:nvPr/>
        </p:nvGrpSpPr>
        <p:grpSpPr>
          <a:xfrm>
            <a:off x="3491880" y="1556792"/>
            <a:ext cx="2590151" cy="3816424"/>
            <a:chOff x="3491880" y="1484784"/>
            <a:chExt cx="2590151" cy="3816424"/>
          </a:xfrm>
        </p:grpSpPr>
        <p:pic>
          <p:nvPicPr>
            <p:cNvPr id="12" name="223 Resim" descr="15b.JPG"/>
            <p:cNvPicPr>
              <a:picLocks noChangeAspect="1"/>
            </p:cNvPicPr>
            <p:nvPr/>
          </p:nvPicPr>
          <p:blipFill>
            <a:blip r:embed="rId2" cstate="print"/>
            <a:srcRect l="11852" t="4165" r="8560" b="3124"/>
            <a:stretch>
              <a:fillRect/>
            </a:stretch>
          </p:blipFill>
          <p:spPr>
            <a:xfrm>
              <a:off x="3491880" y="1484784"/>
              <a:ext cx="2590151" cy="38164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224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2" y="4509120"/>
              <a:ext cx="743157" cy="7039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9 Grup"/>
          <p:cNvGrpSpPr/>
          <p:nvPr/>
        </p:nvGrpSpPr>
        <p:grpSpPr>
          <a:xfrm>
            <a:off x="6228184" y="1551409"/>
            <a:ext cx="2551887" cy="3821807"/>
            <a:chOff x="6228184" y="1484784"/>
            <a:chExt cx="2551887" cy="3821807"/>
          </a:xfrm>
        </p:grpSpPr>
        <p:pic>
          <p:nvPicPr>
            <p:cNvPr id="10" name="227 Resim" descr="15c.JPG"/>
            <p:cNvPicPr>
              <a:picLocks noChangeAspect="1"/>
            </p:cNvPicPr>
            <p:nvPr/>
          </p:nvPicPr>
          <p:blipFill>
            <a:blip r:embed="rId4" cstate="print"/>
            <a:srcRect l="11811" t="4846" r="13958" b="11306"/>
            <a:stretch>
              <a:fillRect/>
            </a:stretch>
          </p:blipFill>
          <p:spPr>
            <a:xfrm>
              <a:off x="6228184" y="1484784"/>
              <a:ext cx="2551887" cy="38218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228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200" y="4509120"/>
              <a:ext cx="743157" cy="7020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1 Grup"/>
          <p:cNvGrpSpPr/>
          <p:nvPr/>
        </p:nvGrpSpPr>
        <p:grpSpPr>
          <a:xfrm>
            <a:off x="251520" y="1124744"/>
            <a:ext cx="3043730" cy="4608512"/>
            <a:chOff x="251520" y="1124744"/>
            <a:chExt cx="3043730" cy="4608512"/>
          </a:xfrm>
        </p:grpSpPr>
        <p:grpSp>
          <p:nvGrpSpPr>
            <p:cNvPr id="7" name="16 Grup"/>
            <p:cNvGrpSpPr/>
            <p:nvPr/>
          </p:nvGrpSpPr>
          <p:grpSpPr>
            <a:xfrm>
              <a:off x="251520" y="1124744"/>
              <a:ext cx="3043730" cy="4608512"/>
              <a:chOff x="251520" y="1124744"/>
              <a:chExt cx="3043730" cy="4608512"/>
            </a:xfrm>
          </p:grpSpPr>
          <p:pic>
            <p:nvPicPr>
              <p:cNvPr id="14" name="218 Resim" descr="2a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1520" y="1124744"/>
                <a:ext cx="3043730" cy="46085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5" name="219 Resim" descr="Tips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39752" y="4437112"/>
                <a:ext cx="812393" cy="81239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21" name="20 Dikdörtgen"/>
            <p:cNvSpPr/>
            <p:nvPr/>
          </p:nvSpPr>
          <p:spPr>
            <a:xfrm>
              <a:off x="407890" y="5353471"/>
              <a:ext cx="27959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b="1" i="1" dirty="0" smtClean="0">
                  <a:solidFill>
                    <a:srgbClr val="FF0000"/>
                  </a:solidFill>
                </a:rPr>
                <a:t>Sonlandırma aparatı örnek değildir</a:t>
              </a:r>
              <a:endParaRPr lang="tr-TR" sz="14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 rot="1398246">
            <a:off x="470940" y="1061357"/>
            <a:ext cx="900832" cy="3025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-27384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Projede neden Metal Tavalar kullanıldı ?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2" name="Rectangle 5"/>
          <p:cNvSpPr>
            <a:spLocks noGrp="1" noChangeArrowheads="1"/>
          </p:cNvSpPr>
          <p:nvPr/>
        </p:nvSpPr>
        <p:spPr bwMode="auto">
          <a:xfrm>
            <a:off x="107504" y="548680"/>
            <a:ext cx="91450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1800" b="1" i="1" dirty="0" smtClean="0">
                <a:solidFill>
                  <a:schemeClr val="tx1"/>
                </a:solidFill>
              </a:rPr>
              <a:t>Proje kapsamında plastik kablo kanalı ile kurulumu gerçekleştirilen pilot okul resimleri </a:t>
            </a:r>
            <a:endParaRPr lang="tr-TR" sz="1800" b="1" i="1" dirty="0">
              <a:solidFill>
                <a:schemeClr val="tx1"/>
              </a:solidFill>
            </a:endParaRPr>
          </a:p>
        </p:txBody>
      </p:sp>
      <p:grpSp>
        <p:nvGrpSpPr>
          <p:cNvPr id="2" name="25 Grup"/>
          <p:cNvGrpSpPr/>
          <p:nvPr/>
        </p:nvGrpSpPr>
        <p:grpSpPr>
          <a:xfrm>
            <a:off x="179512" y="1340768"/>
            <a:ext cx="4468459" cy="4608512"/>
            <a:chOff x="179512" y="1340768"/>
            <a:chExt cx="4468459" cy="4608512"/>
          </a:xfrm>
        </p:grpSpPr>
        <p:pic>
          <p:nvPicPr>
            <p:cNvPr id="20" name="19 Resim" descr="neden_tava_2.JPG"/>
            <p:cNvPicPr>
              <a:picLocks noChangeAspect="1"/>
            </p:cNvPicPr>
            <p:nvPr/>
          </p:nvPicPr>
          <p:blipFill>
            <a:blip r:embed="rId2" cstate="print"/>
            <a:srcRect t="12683" r="17377" b="12683"/>
            <a:stretch>
              <a:fillRect/>
            </a:stretch>
          </p:blipFill>
          <p:spPr>
            <a:xfrm>
              <a:off x="179512" y="1340768"/>
              <a:ext cx="4468459" cy="46085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56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5085184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8 Grup"/>
          <p:cNvGrpSpPr/>
          <p:nvPr/>
        </p:nvGrpSpPr>
        <p:grpSpPr>
          <a:xfrm>
            <a:off x="3923928" y="1340768"/>
            <a:ext cx="5054197" cy="2316270"/>
            <a:chOff x="467544" y="3783034"/>
            <a:chExt cx="5054197" cy="2316270"/>
          </a:xfrm>
        </p:grpSpPr>
        <p:pic>
          <p:nvPicPr>
            <p:cNvPr id="30" name="29 Resim" descr="neden_tava_6.JPG"/>
            <p:cNvPicPr>
              <a:picLocks noChangeAspect="1"/>
            </p:cNvPicPr>
            <p:nvPr/>
          </p:nvPicPr>
          <p:blipFill>
            <a:blip r:embed="rId4" cstate="print"/>
            <a:srcRect t="21873" r="16057" b="14752"/>
            <a:stretch>
              <a:fillRect/>
            </a:stretch>
          </p:blipFill>
          <p:spPr>
            <a:xfrm>
              <a:off x="467544" y="3783034"/>
              <a:ext cx="5054197" cy="23162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56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5287863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31 Grup"/>
          <p:cNvGrpSpPr/>
          <p:nvPr/>
        </p:nvGrpSpPr>
        <p:grpSpPr>
          <a:xfrm>
            <a:off x="4067944" y="3789040"/>
            <a:ext cx="4968552" cy="2738659"/>
            <a:chOff x="-1764704" y="5805264"/>
            <a:chExt cx="5336894" cy="3818779"/>
          </a:xfrm>
        </p:grpSpPr>
        <p:pic>
          <p:nvPicPr>
            <p:cNvPr id="33" name="32 Resim" descr="neden_tava_4.JPG"/>
            <p:cNvPicPr>
              <a:picLocks noChangeAspect="1"/>
            </p:cNvPicPr>
            <p:nvPr/>
          </p:nvPicPr>
          <p:blipFill>
            <a:blip r:embed="rId5" cstate="print"/>
            <a:srcRect l="6181"/>
            <a:stretch>
              <a:fillRect/>
            </a:stretch>
          </p:blipFill>
          <p:spPr>
            <a:xfrm>
              <a:off x="-1764704" y="5805264"/>
              <a:ext cx="5336894" cy="38187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4" name="56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620688" y="8667471"/>
              <a:ext cx="706792" cy="8235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720080" y="188640"/>
            <a:ext cx="8460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Metal Tavaların Topraklanması (T.Ş.6.16)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20</a:t>
            </a:fld>
            <a:endParaRPr lang="tr-TR" dirty="0"/>
          </a:p>
        </p:txBody>
      </p:sp>
      <p:grpSp>
        <p:nvGrpSpPr>
          <p:cNvPr id="2" name="31 Grup"/>
          <p:cNvGrpSpPr/>
          <p:nvPr/>
        </p:nvGrpSpPr>
        <p:grpSpPr>
          <a:xfrm>
            <a:off x="251520" y="1124744"/>
            <a:ext cx="4139952" cy="2592288"/>
            <a:chOff x="251520" y="1052736"/>
            <a:chExt cx="4139952" cy="2592288"/>
          </a:xfrm>
        </p:grpSpPr>
        <p:grpSp>
          <p:nvGrpSpPr>
            <p:cNvPr id="3" name="27 Grup"/>
            <p:cNvGrpSpPr/>
            <p:nvPr/>
          </p:nvGrpSpPr>
          <p:grpSpPr>
            <a:xfrm>
              <a:off x="251520" y="1101249"/>
              <a:ext cx="4139952" cy="2543775"/>
              <a:chOff x="4788024" y="3645024"/>
              <a:chExt cx="4139952" cy="2543775"/>
            </a:xfrm>
          </p:grpSpPr>
          <p:pic>
            <p:nvPicPr>
              <p:cNvPr id="22" name="21 Resim" descr="tava_toprak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88024" y="3645024"/>
                <a:ext cx="4139952" cy="254377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5" name="340 Resim" descr="ErrorCircl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32039" y="5540728"/>
                <a:ext cx="441883" cy="54988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6" name="372 Oval"/>
              <p:cNvSpPr/>
              <p:nvPr/>
            </p:nvSpPr>
            <p:spPr>
              <a:xfrm>
                <a:off x="6588224" y="5085184"/>
                <a:ext cx="792088" cy="86409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100"/>
              </a:p>
            </p:txBody>
          </p:sp>
        </p:grpSp>
        <p:sp>
          <p:nvSpPr>
            <p:cNvPr id="29" name="5 Altbilgi Yer Tutucusu"/>
            <p:cNvSpPr txBox="1">
              <a:spLocks/>
            </p:cNvSpPr>
            <p:nvPr/>
          </p:nvSpPr>
          <p:spPr>
            <a:xfrm>
              <a:off x="251520" y="1052736"/>
              <a:ext cx="4104456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Tavaya toprak hattı çekilmiş ancak bağlantısı yapılmamış</a:t>
              </a:r>
              <a:endParaRPr kumimoji="0" lang="tr-T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32 Grup"/>
          <p:cNvGrpSpPr/>
          <p:nvPr/>
        </p:nvGrpSpPr>
        <p:grpSpPr>
          <a:xfrm>
            <a:off x="384644" y="4005064"/>
            <a:ext cx="4565652" cy="1877293"/>
            <a:chOff x="683568" y="4005064"/>
            <a:chExt cx="8129282" cy="1877293"/>
          </a:xfrm>
        </p:grpSpPr>
        <p:grpSp>
          <p:nvGrpSpPr>
            <p:cNvPr id="7" name="26 Grup"/>
            <p:cNvGrpSpPr/>
            <p:nvPr/>
          </p:nvGrpSpPr>
          <p:grpSpPr>
            <a:xfrm>
              <a:off x="683568" y="4005064"/>
              <a:ext cx="8129282" cy="1862539"/>
              <a:chOff x="323528" y="1412776"/>
              <a:chExt cx="4096834" cy="1862539"/>
            </a:xfrm>
          </p:grpSpPr>
          <p:pic>
            <p:nvPicPr>
              <p:cNvPr id="23" name="22 Resim" descr="3b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3528" y="1412776"/>
                <a:ext cx="4096834" cy="186253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4" name="340 Resim" descr="ErrorCircl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2395" y="2708920"/>
                <a:ext cx="262978" cy="42936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0" name="5 Altbilgi Yer Tutucusu"/>
            <p:cNvSpPr txBox="1">
              <a:spLocks/>
            </p:cNvSpPr>
            <p:nvPr/>
          </p:nvSpPr>
          <p:spPr>
            <a:xfrm>
              <a:off x="2771800" y="5517232"/>
              <a:ext cx="388843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Koridor boyunca hiç toprak hattı çekilmiştir.</a:t>
              </a:r>
              <a:endParaRPr kumimoji="0" lang="tr-TR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5 Altbilgi Yer Tutucusu"/>
          <p:cNvSpPr txBox="1">
            <a:spLocks/>
          </p:cNvSpPr>
          <p:nvPr/>
        </p:nvSpPr>
        <p:spPr>
          <a:xfrm>
            <a:off x="4572000" y="1199645"/>
            <a:ext cx="4283968" cy="227786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i="1" dirty="0" smtClean="0"/>
              <a:t>          Kattaki her saç </a:t>
            </a:r>
            <a:r>
              <a:rPr lang="tr-TR" sz="1600" b="1" i="1" dirty="0" smtClean="0">
                <a:solidFill>
                  <a:srgbClr val="FF0000"/>
                </a:solidFill>
              </a:rPr>
              <a:t>tava grubu</a:t>
            </a:r>
            <a:r>
              <a:rPr lang="tr-TR" sz="1600" b="1" i="1" dirty="0" smtClean="0"/>
              <a:t> ayrı-ayrı topraklanmalıdır.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i="1" dirty="0" smtClean="0"/>
              <a:t>          Metal tava topraklamasının yapıldığı nokta/noktalar kat planı üzerinde işaretlenecektir. </a:t>
            </a:r>
            <a:r>
              <a:rPr kumimoji="0" lang="tr-TR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İşaretleme</a:t>
            </a:r>
            <a:r>
              <a:rPr kumimoji="0" lang="tr-TR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örneği şartnamede mevcuttur.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i="1" baseline="0" dirty="0" smtClean="0"/>
              <a:t>Toprak alma işlemi sırasında vida uç kısımları</a:t>
            </a:r>
            <a:r>
              <a:rPr lang="tr-TR" sz="1600" b="1" i="1" dirty="0" smtClean="0"/>
              <a:t> dışa bakmalıdır.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5436096" y="3618847"/>
            <a:ext cx="3214748" cy="2411061"/>
            <a:chOff x="5436096" y="3618847"/>
            <a:chExt cx="3214748" cy="2411061"/>
          </a:xfrm>
        </p:grpSpPr>
        <p:pic>
          <p:nvPicPr>
            <p:cNvPr id="1026" name="Picture 2" descr="E:\Ekspertiz Ürün Resimleri\sentim_13_12_2012\20121213_11403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618847"/>
              <a:ext cx="3214748" cy="24110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290 Resim" descr="Tip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112" y="5222817"/>
              <a:ext cx="812393" cy="8070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0" name="Dikdörtgen 19"/>
          <p:cNvSpPr/>
          <p:nvPr/>
        </p:nvSpPr>
        <p:spPr>
          <a:xfrm rot="6024891">
            <a:off x="6691984" y="3096407"/>
            <a:ext cx="640694" cy="2809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465766" y="1372343"/>
            <a:ext cx="756084" cy="6815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Çekilen tüm data uçlarının okul kat planları üzerinde dağılımını gösteren çizimler ve firma iletişim bilgileri kabinet kapaklarına asılmalıdır.    (T.Ş.3.17.3.1,   3.17.3.4, EK-8A)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21</a:t>
            </a:fld>
            <a:endParaRPr lang="tr-TR"/>
          </a:p>
        </p:txBody>
      </p:sp>
      <p:grpSp>
        <p:nvGrpSpPr>
          <p:cNvPr id="2" name="330 Grup"/>
          <p:cNvGrpSpPr/>
          <p:nvPr/>
        </p:nvGrpSpPr>
        <p:grpSpPr>
          <a:xfrm>
            <a:off x="323528" y="1196752"/>
            <a:ext cx="4896544" cy="4608512"/>
            <a:chOff x="6488456" y="5864"/>
            <a:chExt cx="5270588" cy="5114864"/>
          </a:xfrm>
        </p:grpSpPr>
        <p:pic>
          <p:nvPicPr>
            <p:cNvPr id="12" name="319 Resim" descr="b10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8456" y="5864"/>
              <a:ext cx="5270588" cy="51148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32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2864" y="4168089"/>
              <a:ext cx="812393" cy="809782"/>
            </a:xfrm>
            <a:prstGeom prst="rect">
              <a:avLst/>
            </a:prstGeom>
          </p:spPr>
        </p:pic>
      </p:grpSp>
      <p:grpSp>
        <p:nvGrpSpPr>
          <p:cNvPr id="3" name="17 Grup"/>
          <p:cNvGrpSpPr/>
          <p:nvPr/>
        </p:nvGrpSpPr>
        <p:grpSpPr>
          <a:xfrm>
            <a:off x="3995936" y="2415803"/>
            <a:ext cx="4897229" cy="3821509"/>
            <a:chOff x="3995936" y="2415803"/>
            <a:chExt cx="4897229" cy="3821509"/>
          </a:xfrm>
        </p:grpSpPr>
        <p:grpSp>
          <p:nvGrpSpPr>
            <p:cNvPr id="4" name="16 Grup"/>
            <p:cNvGrpSpPr/>
            <p:nvPr/>
          </p:nvGrpSpPr>
          <p:grpSpPr>
            <a:xfrm>
              <a:off x="3995936" y="2420888"/>
              <a:ext cx="4897229" cy="3816424"/>
              <a:chOff x="4257498" y="2835500"/>
              <a:chExt cx="4249157" cy="3257796"/>
            </a:xfrm>
          </p:grpSpPr>
          <p:pic>
            <p:nvPicPr>
              <p:cNvPr id="10" name="320 Resim" descr="b10c.JPG"/>
              <p:cNvPicPr>
                <a:picLocks noChangeAspect="1"/>
              </p:cNvPicPr>
              <p:nvPr/>
            </p:nvPicPr>
            <p:blipFill>
              <a:blip r:embed="rId4" cstate="print"/>
              <a:srcRect l="2591" t="6805" r="3742"/>
              <a:stretch>
                <a:fillRect/>
              </a:stretch>
            </p:blipFill>
            <p:spPr>
              <a:xfrm>
                <a:off x="4257498" y="2835500"/>
                <a:ext cx="4249157" cy="32577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1" name="331 Resim" descr="Tips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27984" y="5445224"/>
                <a:ext cx="518185" cy="55725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4" name="5 Altbilgi Yer Tutucusu"/>
            <p:cNvSpPr txBox="1">
              <a:spLocks/>
            </p:cNvSpPr>
            <p:nvPr/>
          </p:nvSpPr>
          <p:spPr>
            <a:xfrm>
              <a:off x="4124672" y="2415803"/>
              <a:ext cx="188748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Kabinet Kapağı</a:t>
              </a:r>
              <a:r>
                <a:rPr kumimoji="0" lang="tr-TR" sz="1200" b="0" i="1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 Dış )</a:t>
              </a:r>
              <a:endParaRPr kumimoji="0" lang="tr-TR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5 Altbilgi Yer Tutucusu"/>
            <p:cNvSpPr txBox="1">
              <a:spLocks/>
            </p:cNvSpPr>
            <p:nvPr/>
          </p:nvSpPr>
          <p:spPr>
            <a:xfrm>
              <a:off x="6804248" y="5805264"/>
              <a:ext cx="188748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Kabinet Kapağı</a:t>
              </a:r>
              <a:r>
                <a:rPr kumimoji="0" lang="tr-TR" sz="1100" b="0" i="1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 İç )</a:t>
              </a:r>
              <a:endParaRPr kumimoji="0" lang="tr-T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Üretici firma tarafından kabinetlerle birlikte gönderilen tüm dahili aksesuarların montajı yapılmalıdır.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22</a:t>
            </a:fld>
            <a:endParaRPr lang="tr-TR"/>
          </a:p>
        </p:txBody>
      </p:sp>
      <p:grpSp>
        <p:nvGrpSpPr>
          <p:cNvPr id="4" name="288 Grup"/>
          <p:cNvGrpSpPr/>
          <p:nvPr/>
        </p:nvGrpSpPr>
        <p:grpSpPr>
          <a:xfrm>
            <a:off x="251520" y="1004470"/>
            <a:ext cx="5040560" cy="2352522"/>
            <a:chOff x="0" y="0"/>
            <a:chExt cx="7338686" cy="3792682"/>
          </a:xfrm>
        </p:grpSpPr>
        <p:pic>
          <p:nvPicPr>
            <p:cNvPr id="11" name="286 Resim" descr="b6a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38686" cy="37926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287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5046" y="2892137"/>
              <a:ext cx="812393" cy="809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17 Resim" descr="FATIH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grpSp>
        <p:nvGrpSpPr>
          <p:cNvPr id="20" name="19 Grup"/>
          <p:cNvGrpSpPr/>
          <p:nvPr/>
        </p:nvGrpSpPr>
        <p:grpSpPr>
          <a:xfrm>
            <a:off x="5652120" y="980728"/>
            <a:ext cx="3024336" cy="2376263"/>
            <a:chOff x="5400600" y="1965389"/>
            <a:chExt cx="3563888" cy="3479835"/>
          </a:xfrm>
        </p:grpSpPr>
        <p:grpSp>
          <p:nvGrpSpPr>
            <p:cNvPr id="3" name="285 Grup"/>
            <p:cNvGrpSpPr/>
            <p:nvPr/>
          </p:nvGrpSpPr>
          <p:grpSpPr>
            <a:xfrm>
              <a:off x="5400600" y="1965389"/>
              <a:ext cx="3563888" cy="3479835"/>
              <a:chOff x="12913501" y="28774"/>
              <a:chExt cx="3175092" cy="3767867"/>
            </a:xfrm>
          </p:grpSpPr>
          <p:pic>
            <p:nvPicPr>
              <p:cNvPr id="13" name="281 Resim" descr="b6b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913501" y="28774"/>
                <a:ext cx="3175092" cy="376786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4" name="283 Resim" descr="ErrorCircle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073429" y="3172895"/>
                <a:ext cx="458596" cy="43393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9" name="18 Dikdörtgen"/>
            <p:cNvSpPr/>
            <p:nvPr/>
          </p:nvSpPr>
          <p:spPr>
            <a:xfrm>
              <a:off x="6228184" y="2123564"/>
              <a:ext cx="24320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i="1" dirty="0" smtClean="0"/>
                <a:t>Montajı yapılmamış raf</a:t>
              </a:r>
              <a:endParaRPr lang="tr-TR" dirty="0"/>
            </a:p>
          </p:txBody>
        </p:sp>
      </p:grpSp>
      <p:grpSp>
        <p:nvGrpSpPr>
          <p:cNvPr id="21" name="14 Grup"/>
          <p:cNvGrpSpPr/>
          <p:nvPr/>
        </p:nvGrpSpPr>
        <p:grpSpPr>
          <a:xfrm>
            <a:off x="179512" y="3573016"/>
            <a:ext cx="4536503" cy="1766849"/>
            <a:chOff x="179513" y="1052736"/>
            <a:chExt cx="5616624" cy="2486929"/>
          </a:xfrm>
        </p:grpSpPr>
        <p:pic>
          <p:nvPicPr>
            <p:cNvPr id="22" name="292 Resim" descr="b7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13" y="1052736"/>
              <a:ext cx="5616624" cy="24869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294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708920"/>
              <a:ext cx="812731" cy="809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4" name="13 Grup"/>
          <p:cNvGrpSpPr/>
          <p:nvPr/>
        </p:nvGrpSpPr>
        <p:grpSpPr>
          <a:xfrm>
            <a:off x="4427984" y="4365104"/>
            <a:ext cx="4533193" cy="1944216"/>
            <a:chOff x="3711215" y="3631068"/>
            <a:chExt cx="5253273" cy="2606244"/>
          </a:xfrm>
        </p:grpSpPr>
        <p:pic>
          <p:nvPicPr>
            <p:cNvPr id="25" name="293 Resim" descr="b7b.JPG"/>
            <p:cNvPicPr>
              <a:picLocks noChangeAspect="1"/>
            </p:cNvPicPr>
            <p:nvPr/>
          </p:nvPicPr>
          <p:blipFill>
            <a:blip r:embed="rId8" cstate="print"/>
            <a:srcRect t="17069" b="12192"/>
            <a:stretch>
              <a:fillRect/>
            </a:stretch>
          </p:blipFill>
          <p:spPr>
            <a:xfrm>
              <a:off x="3711215" y="3631068"/>
              <a:ext cx="5253273" cy="26062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296 Resim" descr="ErrorCirc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0392" y="5373216"/>
              <a:ext cx="743157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1369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Patch </a:t>
            </a:r>
            <a:r>
              <a:rPr lang="tr-TR" sz="2400" b="1" i="1" dirty="0" err="1" smtClean="0">
                <a:solidFill>
                  <a:schemeClr val="bg1"/>
                </a:solidFill>
              </a:rPr>
              <a:t>cordların</a:t>
            </a:r>
            <a:r>
              <a:rPr lang="tr-TR" sz="2400" b="1" i="1" dirty="0" smtClean="0">
                <a:solidFill>
                  <a:schemeClr val="bg1"/>
                </a:solidFill>
              </a:rPr>
              <a:t> kabinet içerisindeki dizaynında 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kabinetin dikey </a:t>
            </a:r>
            <a:r>
              <a:rPr lang="tr-TR" sz="2400" b="1" i="1" dirty="0" err="1" smtClean="0">
                <a:solidFill>
                  <a:schemeClr val="bg1"/>
                </a:solidFill>
              </a:rPr>
              <a:t>organizerları</a:t>
            </a:r>
            <a:r>
              <a:rPr lang="tr-TR" sz="2400" b="1" i="1" dirty="0" smtClean="0">
                <a:solidFill>
                  <a:schemeClr val="bg1"/>
                </a:solidFill>
              </a:rPr>
              <a:t> </a:t>
            </a:r>
            <a:r>
              <a:rPr lang="tr-TR" sz="2400" b="1" i="1" dirty="0" err="1" smtClean="0">
                <a:solidFill>
                  <a:schemeClr val="bg1"/>
                </a:solidFill>
              </a:rPr>
              <a:t>kullanılmaldır</a:t>
            </a:r>
            <a:r>
              <a:rPr lang="tr-TR" sz="2400" b="1" i="1" dirty="0" smtClean="0">
                <a:solidFill>
                  <a:schemeClr val="bg1"/>
                </a:solidFill>
              </a:rPr>
              <a:t>. (T.Ş. 1.60)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23</a:t>
            </a:fld>
            <a:endParaRPr lang="tr-TR"/>
          </a:p>
        </p:txBody>
      </p:sp>
      <p:grpSp>
        <p:nvGrpSpPr>
          <p:cNvPr id="2" name="271 Grup"/>
          <p:cNvGrpSpPr/>
          <p:nvPr/>
        </p:nvGrpSpPr>
        <p:grpSpPr>
          <a:xfrm>
            <a:off x="1187624" y="1110169"/>
            <a:ext cx="2736273" cy="4911119"/>
            <a:chOff x="0" y="0"/>
            <a:chExt cx="2736273" cy="4911119"/>
          </a:xfrm>
        </p:grpSpPr>
        <p:pic>
          <p:nvPicPr>
            <p:cNvPr id="11" name="268 Resim" descr="b4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36273" cy="49111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270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410" y="4017817"/>
              <a:ext cx="812393" cy="809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73 Grup"/>
          <p:cNvGrpSpPr/>
          <p:nvPr/>
        </p:nvGrpSpPr>
        <p:grpSpPr>
          <a:xfrm>
            <a:off x="4283968" y="1163647"/>
            <a:ext cx="4092954" cy="4857641"/>
            <a:chOff x="3111410" y="46091"/>
            <a:chExt cx="4092954" cy="4857641"/>
          </a:xfrm>
        </p:grpSpPr>
        <p:pic>
          <p:nvPicPr>
            <p:cNvPr id="9" name="269 Resim" descr="b4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1410" y="46091"/>
              <a:ext cx="4092954" cy="4857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272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546" y="3948545"/>
              <a:ext cx="743157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3" name="12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Kabinet içerisindeki aktif cihazlar arasında yapılan fiber optik kablo bağlantılarında gerekli hassasiyet gösterilmelidir.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24</a:t>
            </a:fld>
            <a:endParaRPr lang="tr-TR"/>
          </a:p>
        </p:txBody>
      </p:sp>
      <p:grpSp>
        <p:nvGrpSpPr>
          <p:cNvPr id="2" name="465 Grup"/>
          <p:cNvGrpSpPr/>
          <p:nvPr/>
        </p:nvGrpSpPr>
        <p:grpSpPr>
          <a:xfrm>
            <a:off x="245639" y="1052736"/>
            <a:ext cx="5694513" cy="2304256"/>
            <a:chOff x="0" y="0"/>
            <a:chExt cx="9042377" cy="3792682"/>
          </a:xfrm>
        </p:grpSpPr>
        <p:pic>
          <p:nvPicPr>
            <p:cNvPr id="14" name="458 Resim" descr="b24a.JPG"/>
            <p:cNvPicPr>
              <a:picLocks noChangeAspect="1"/>
            </p:cNvPicPr>
            <p:nvPr/>
          </p:nvPicPr>
          <p:blipFill>
            <a:blip r:embed="rId2" cstate="print"/>
            <a:srcRect l="3783" r="16076"/>
            <a:stretch>
              <a:fillRect/>
            </a:stretch>
          </p:blipFill>
          <p:spPr>
            <a:xfrm>
              <a:off x="0" y="0"/>
              <a:ext cx="9042377" cy="37926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45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365" y="355564"/>
              <a:ext cx="1021523" cy="10139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9 Grup"/>
          <p:cNvGrpSpPr/>
          <p:nvPr/>
        </p:nvGrpSpPr>
        <p:grpSpPr>
          <a:xfrm>
            <a:off x="251520" y="3601032"/>
            <a:ext cx="5832648" cy="2636280"/>
            <a:chOff x="107504" y="3429000"/>
            <a:chExt cx="5832648" cy="2636280"/>
          </a:xfrm>
        </p:grpSpPr>
        <p:pic>
          <p:nvPicPr>
            <p:cNvPr id="12" name="457 Resim" descr="b24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3429000"/>
              <a:ext cx="5832648" cy="26362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461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3888" y="5445224"/>
              <a:ext cx="500696" cy="5139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17 Grup"/>
          <p:cNvGrpSpPr/>
          <p:nvPr/>
        </p:nvGrpSpPr>
        <p:grpSpPr>
          <a:xfrm>
            <a:off x="4644008" y="2420888"/>
            <a:ext cx="4248472" cy="2095137"/>
            <a:chOff x="4644008" y="3717032"/>
            <a:chExt cx="4248472" cy="2095137"/>
          </a:xfrm>
        </p:grpSpPr>
        <p:pic>
          <p:nvPicPr>
            <p:cNvPr id="10" name="456 Resim" descr="b24c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4008" y="3717032"/>
              <a:ext cx="4248472" cy="20951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461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8344" y="4509120"/>
              <a:ext cx="500696" cy="5139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17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err="1" smtClean="0">
                <a:solidFill>
                  <a:schemeClr val="bg1"/>
                </a:solidFill>
              </a:rPr>
              <a:t>Kabinetteki</a:t>
            </a:r>
            <a:r>
              <a:rPr lang="tr-TR" sz="2400" b="1" i="1" dirty="0" smtClean="0">
                <a:solidFill>
                  <a:schemeClr val="bg1"/>
                </a:solidFill>
              </a:rPr>
              <a:t> </a:t>
            </a:r>
            <a:r>
              <a:rPr lang="tr-TR" sz="2400" b="1" i="1" dirty="0" err="1" smtClean="0">
                <a:solidFill>
                  <a:schemeClr val="bg1"/>
                </a:solidFill>
              </a:rPr>
              <a:t>ethernet</a:t>
            </a:r>
            <a:r>
              <a:rPr lang="tr-TR" sz="2400" b="1" i="1" dirty="0" smtClean="0">
                <a:solidFill>
                  <a:schemeClr val="bg1"/>
                </a:solidFill>
              </a:rPr>
              <a:t> anahtar bağlantılarında 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yedeklilik mantığı gözetilmelidir.(T.Ş. EK-5F)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25</a:t>
            </a:fld>
            <a:endParaRPr lang="tr-TR" dirty="0"/>
          </a:p>
        </p:txBody>
      </p:sp>
      <p:pic>
        <p:nvPicPr>
          <p:cNvPr id="8" name="470 Resim" descr="yedekli_bağlantı.JPG"/>
          <p:cNvPicPr>
            <a:picLocks noChangeAspect="1"/>
          </p:cNvPicPr>
          <p:nvPr/>
        </p:nvPicPr>
        <p:blipFill>
          <a:blip r:embed="rId2" cstate="print"/>
          <a:srcRect t="1149" b="1149"/>
          <a:stretch>
            <a:fillRect/>
          </a:stretch>
        </p:blipFill>
        <p:spPr>
          <a:xfrm>
            <a:off x="2267744" y="934350"/>
            <a:ext cx="4077518" cy="5807018"/>
          </a:xfrm>
          <a:prstGeom prst="rect">
            <a:avLst/>
          </a:prstGeom>
        </p:spPr>
      </p:pic>
      <p:sp>
        <p:nvSpPr>
          <p:cNvPr id="11" name="4 Slayt Numarası Yer Tutucusu"/>
          <p:cNvSpPr txBox="1">
            <a:spLocks/>
          </p:cNvSpPr>
          <p:nvPr/>
        </p:nvSpPr>
        <p:spPr>
          <a:xfrm>
            <a:off x="6444208" y="2996952"/>
            <a:ext cx="2304256" cy="151216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Aynı derslik</a:t>
            </a: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odalara çekilen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data uçları farklı </a:t>
            </a:r>
          </a:p>
          <a:p>
            <a:pPr lvl="0" algn="ctr"/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aktif </a:t>
            </a:r>
            <a:r>
              <a:rPr lang="tr-TR" b="1" i="1" dirty="0" smtClean="0"/>
              <a:t>cihazlarda sonlandırılmalıdır</a:t>
            </a:r>
            <a:r>
              <a:rPr kumimoji="0" lang="tr-TR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tr-TR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275856" y="5754742"/>
            <a:ext cx="28803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i="1" dirty="0" smtClean="0">
                <a:solidFill>
                  <a:schemeClr val="bg1"/>
                </a:solidFill>
              </a:rPr>
              <a:t>1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419872" y="1340768"/>
            <a:ext cx="36004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i="1" dirty="0" smtClean="0">
                <a:solidFill>
                  <a:schemeClr val="bg1"/>
                </a:solidFill>
              </a:rPr>
              <a:t> 1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3419872" y="1866310"/>
            <a:ext cx="36004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i="1" dirty="0" smtClean="0">
                <a:solidFill>
                  <a:schemeClr val="bg1"/>
                </a:solidFill>
              </a:rPr>
              <a:t> 2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3419872" y="2348880"/>
            <a:ext cx="36004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i="1" dirty="0" smtClean="0">
                <a:solidFill>
                  <a:schemeClr val="bg1"/>
                </a:solidFill>
              </a:rPr>
              <a:t> 3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3563888" y="5754742"/>
            <a:ext cx="28803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i="1" dirty="0" smtClean="0">
                <a:solidFill>
                  <a:schemeClr val="bg1"/>
                </a:solidFill>
              </a:rPr>
              <a:t>2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3851920" y="5754742"/>
            <a:ext cx="28803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1600" b="1" i="1" dirty="0" smtClean="0">
                <a:solidFill>
                  <a:schemeClr val="bg1"/>
                </a:solidFill>
              </a:rPr>
              <a:t>3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200" b="1" i="1" dirty="0" smtClean="0">
                <a:solidFill>
                  <a:schemeClr val="bg1"/>
                </a:solidFill>
              </a:rPr>
              <a:t>Patch panel içerisinde bulunan </a:t>
            </a:r>
            <a:r>
              <a:rPr lang="tr-TR" sz="2200" b="1" i="1" dirty="0" err="1" smtClean="0">
                <a:solidFill>
                  <a:schemeClr val="bg1"/>
                </a:solidFill>
              </a:rPr>
              <a:t>keystone</a:t>
            </a:r>
            <a:r>
              <a:rPr lang="tr-TR" sz="2200" b="1" i="1" dirty="0" smtClean="0">
                <a:solidFill>
                  <a:schemeClr val="bg1"/>
                </a:solidFill>
              </a:rPr>
              <a:t> </a:t>
            </a:r>
            <a:r>
              <a:rPr lang="tr-TR" sz="2200" b="1" i="1" dirty="0" err="1" smtClean="0">
                <a:solidFill>
                  <a:schemeClr val="bg1"/>
                </a:solidFill>
              </a:rPr>
              <a:t>jacklarda</a:t>
            </a:r>
            <a:r>
              <a:rPr lang="tr-TR" sz="2200" b="1" i="1" dirty="0" smtClean="0">
                <a:solidFill>
                  <a:schemeClr val="bg1"/>
                </a:solidFill>
              </a:rPr>
              <a:t> yapılan kablo sonlandırmaları tanımlanan işe uygun olmalıdır.(T.Ş.EK-3H)</a:t>
            </a:r>
            <a:endParaRPr lang="tr-TR" sz="22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26</a:t>
            </a:fld>
            <a:endParaRPr lang="tr-TR"/>
          </a:p>
        </p:txBody>
      </p:sp>
      <p:grpSp>
        <p:nvGrpSpPr>
          <p:cNvPr id="2" name="22 Grup"/>
          <p:cNvGrpSpPr/>
          <p:nvPr/>
        </p:nvGrpSpPr>
        <p:grpSpPr>
          <a:xfrm>
            <a:off x="107504" y="3878608"/>
            <a:ext cx="4176464" cy="2214688"/>
            <a:chOff x="107504" y="3789040"/>
            <a:chExt cx="4176464" cy="2214688"/>
          </a:xfrm>
        </p:grpSpPr>
        <p:pic>
          <p:nvPicPr>
            <p:cNvPr id="13" name="400 Resim" descr="kabinetiçidüzenleme_iyi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3789040"/>
              <a:ext cx="4176464" cy="22146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406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5157192"/>
              <a:ext cx="812393" cy="8127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0 Grup"/>
          <p:cNvGrpSpPr/>
          <p:nvPr/>
        </p:nvGrpSpPr>
        <p:grpSpPr>
          <a:xfrm>
            <a:off x="179512" y="1010229"/>
            <a:ext cx="4752528" cy="2706803"/>
            <a:chOff x="179512" y="1010229"/>
            <a:chExt cx="4752528" cy="2706803"/>
          </a:xfrm>
        </p:grpSpPr>
        <p:pic>
          <p:nvPicPr>
            <p:cNvPr id="18" name="404 Resim" descr="uygun_sonlandırma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1010229"/>
              <a:ext cx="4752528" cy="27068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408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2832288"/>
              <a:ext cx="812393" cy="8127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1 Grup"/>
          <p:cNvGrpSpPr/>
          <p:nvPr/>
        </p:nvGrpSpPr>
        <p:grpSpPr>
          <a:xfrm>
            <a:off x="5076056" y="1021137"/>
            <a:ext cx="3817486" cy="2695895"/>
            <a:chOff x="5076056" y="1021137"/>
            <a:chExt cx="3817486" cy="2695895"/>
          </a:xfrm>
        </p:grpSpPr>
        <p:pic>
          <p:nvPicPr>
            <p:cNvPr id="15" name="403 Resim" descr="uygun_sonlandırma.JPG"/>
            <p:cNvPicPr>
              <a:picLocks noChangeAspect="1"/>
            </p:cNvPicPr>
            <p:nvPr/>
          </p:nvPicPr>
          <p:blipFill>
            <a:blip r:embed="rId5" cstate="print"/>
            <a:srcRect b="12626"/>
            <a:stretch>
              <a:fillRect/>
            </a:stretch>
          </p:blipFill>
          <p:spPr>
            <a:xfrm>
              <a:off x="5076056" y="1021137"/>
              <a:ext cx="3817486" cy="26958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410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5433" y="2780928"/>
              <a:ext cx="766727" cy="8127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23 Grup"/>
          <p:cNvGrpSpPr/>
          <p:nvPr/>
        </p:nvGrpSpPr>
        <p:grpSpPr>
          <a:xfrm>
            <a:off x="4427984" y="3832756"/>
            <a:ext cx="4487848" cy="2451686"/>
            <a:chOff x="4427984" y="3832756"/>
            <a:chExt cx="4487848" cy="2451686"/>
          </a:xfrm>
        </p:grpSpPr>
        <p:pic>
          <p:nvPicPr>
            <p:cNvPr id="11" name="405 Resim" descr="uygun_sonlandırma3.JPG"/>
            <p:cNvPicPr>
              <a:picLocks noChangeAspect="1"/>
            </p:cNvPicPr>
            <p:nvPr/>
          </p:nvPicPr>
          <p:blipFill>
            <a:blip r:embed="rId6" cstate="print"/>
            <a:srcRect t="14016" b="3270"/>
            <a:stretch>
              <a:fillRect/>
            </a:stretch>
          </p:blipFill>
          <p:spPr>
            <a:xfrm>
              <a:off x="4427984" y="3832756"/>
              <a:ext cx="4487848" cy="24516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412 Resim" descr="ErrorCircl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0392" y="3933056"/>
              <a:ext cx="686891" cy="7325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20 Resim" descr="FATIH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-27384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err="1" smtClean="0">
                <a:solidFill>
                  <a:schemeClr val="bg1"/>
                </a:solidFill>
              </a:rPr>
              <a:t>Kabinetlerde</a:t>
            </a:r>
            <a:r>
              <a:rPr lang="tr-TR" sz="2400" b="1" i="1" dirty="0" smtClean="0">
                <a:solidFill>
                  <a:schemeClr val="bg1"/>
                </a:solidFill>
              </a:rPr>
              <a:t> kablolar düzgün şekilde istiflenmelidir. (T.Ş. 3.6)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27</a:t>
            </a:fld>
            <a:endParaRPr lang="tr-TR"/>
          </a:p>
        </p:txBody>
      </p:sp>
      <p:grpSp>
        <p:nvGrpSpPr>
          <p:cNvPr id="2" name="23 Grup"/>
          <p:cNvGrpSpPr/>
          <p:nvPr/>
        </p:nvGrpSpPr>
        <p:grpSpPr>
          <a:xfrm>
            <a:off x="251520" y="1005020"/>
            <a:ext cx="3911978" cy="4080164"/>
            <a:chOff x="323840" y="1005020"/>
            <a:chExt cx="3911978" cy="4080164"/>
          </a:xfrm>
        </p:grpSpPr>
        <p:pic>
          <p:nvPicPr>
            <p:cNvPr id="20" name="473 Resim" descr="kabinetiçidüzenleme_iyi2.JPG"/>
            <p:cNvPicPr>
              <a:picLocks noChangeAspect="1"/>
            </p:cNvPicPr>
            <p:nvPr/>
          </p:nvPicPr>
          <p:blipFill>
            <a:blip r:embed="rId2" cstate="print"/>
            <a:srcRect l="4479" r="14558"/>
            <a:stretch>
              <a:fillRect/>
            </a:stretch>
          </p:blipFill>
          <p:spPr>
            <a:xfrm>
              <a:off x="323840" y="1005020"/>
              <a:ext cx="3911978" cy="40801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480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31" y="4206831"/>
              <a:ext cx="812393" cy="806345"/>
            </a:xfrm>
            <a:prstGeom prst="rect">
              <a:avLst/>
            </a:prstGeom>
          </p:spPr>
        </p:pic>
      </p:grpSp>
      <p:grpSp>
        <p:nvGrpSpPr>
          <p:cNvPr id="3" name="24 Grup"/>
          <p:cNvGrpSpPr/>
          <p:nvPr/>
        </p:nvGrpSpPr>
        <p:grpSpPr>
          <a:xfrm>
            <a:off x="4644008" y="3573016"/>
            <a:ext cx="3744416" cy="3168352"/>
            <a:chOff x="4427984" y="1596068"/>
            <a:chExt cx="4471748" cy="4896545"/>
          </a:xfrm>
        </p:grpSpPr>
        <p:pic>
          <p:nvPicPr>
            <p:cNvPr id="14" name="475 Resim" descr="b4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984" y="1596068"/>
              <a:ext cx="4471748" cy="48965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486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5581225"/>
              <a:ext cx="714552" cy="656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2" name="5 Altbilgi Yer Tutucusu"/>
          <p:cNvSpPr txBox="1">
            <a:spLocks/>
          </p:cNvSpPr>
          <p:nvPr/>
        </p:nvSpPr>
        <p:spPr>
          <a:xfrm>
            <a:off x="323528" y="5229200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i="1" dirty="0" smtClean="0"/>
              <a:t>*   </a:t>
            </a:r>
            <a:r>
              <a:rPr kumimoji="0" lang="tr-TR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Tüm </a:t>
            </a:r>
            <a:r>
              <a:rPr kumimoji="0" lang="tr-TR" sz="1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kabinetlerde</a:t>
            </a:r>
            <a:r>
              <a:rPr kumimoji="0" lang="tr-TR" sz="1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yukarıdaki şeklin</a:t>
            </a:r>
            <a:r>
              <a:rPr kumimoji="0" lang="tr-TR" sz="1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aynısı olması beklenmemelidir.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i="1" noProof="0" dirty="0" smtClean="0"/>
              <a:t>*   Dikkat edilmesi gereken data kablolarının klipslerle </a:t>
            </a:r>
            <a:r>
              <a:rPr lang="tr-TR" sz="1400" b="1" i="1" noProof="0" dirty="0" err="1" smtClean="0"/>
              <a:t>kabinete</a:t>
            </a:r>
            <a:r>
              <a:rPr lang="tr-TR" sz="1400" b="1" i="1" noProof="0" dirty="0" smtClean="0"/>
              <a:t> düzgünce sabitlenip istiflenmesidir.</a:t>
            </a:r>
            <a:r>
              <a:rPr kumimoji="0" lang="tr-TR" sz="1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r-TR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grpSp>
        <p:nvGrpSpPr>
          <p:cNvPr id="13" name="19 Grup"/>
          <p:cNvGrpSpPr/>
          <p:nvPr/>
        </p:nvGrpSpPr>
        <p:grpSpPr>
          <a:xfrm>
            <a:off x="4572000" y="980728"/>
            <a:ext cx="3960440" cy="2664296"/>
            <a:chOff x="251520" y="1071109"/>
            <a:chExt cx="5268976" cy="3438011"/>
          </a:xfrm>
        </p:grpSpPr>
        <p:pic>
          <p:nvPicPr>
            <p:cNvPr id="17" name="491 Resim" descr="kabinetiçidüzenleme_iyi3.JPG"/>
            <p:cNvPicPr>
              <a:picLocks noChangeAspect="1"/>
            </p:cNvPicPr>
            <p:nvPr/>
          </p:nvPicPr>
          <p:blipFill>
            <a:blip r:embed="rId7" cstate="print"/>
            <a:srcRect t="532" r="6807"/>
            <a:stretch>
              <a:fillRect/>
            </a:stretch>
          </p:blipFill>
          <p:spPr>
            <a:xfrm>
              <a:off x="251520" y="1071109"/>
              <a:ext cx="5268976" cy="34380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480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1268760"/>
              <a:ext cx="812393" cy="8063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971600" y="188640"/>
            <a:ext cx="81369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Bağlantı prizleri ve patch paneller üzerindeki etiketlemeler tanımlanan işe uygun yapılmalıdır.(T.Ş</a:t>
            </a:r>
            <a:r>
              <a:rPr lang="tr-TR" sz="2400" b="1" i="1" dirty="0">
                <a:solidFill>
                  <a:schemeClr val="bg1"/>
                </a:solidFill>
              </a:rPr>
              <a:t>. EK-3I, EK-5H ve EK-5I)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28</a:t>
            </a:fld>
            <a:endParaRPr lang="tr-TR"/>
          </a:p>
        </p:txBody>
      </p:sp>
      <p:grpSp>
        <p:nvGrpSpPr>
          <p:cNvPr id="2" name="24 Grup"/>
          <p:cNvGrpSpPr/>
          <p:nvPr/>
        </p:nvGrpSpPr>
        <p:grpSpPr>
          <a:xfrm>
            <a:off x="179512" y="3501008"/>
            <a:ext cx="5400600" cy="2191628"/>
            <a:chOff x="179512" y="3460382"/>
            <a:chExt cx="5400600" cy="2191628"/>
          </a:xfrm>
        </p:grpSpPr>
        <p:pic>
          <p:nvPicPr>
            <p:cNvPr id="20" name="299 Resim" descr="b9b.JPG"/>
            <p:cNvPicPr>
              <a:picLocks noChangeAspect="1"/>
            </p:cNvPicPr>
            <p:nvPr/>
          </p:nvPicPr>
          <p:blipFill>
            <a:blip r:embed="rId2" cstate="print"/>
            <a:srcRect b="7874"/>
            <a:stretch>
              <a:fillRect/>
            </a:stretch>
          </p:blipFill>
          <p:spPr>
            <a:xfrm>
              <a:off x="179512" y="3460382"/>
              <a:ext cx="5400600" cy="21916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307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575" y="4797152"/>
              <a:ext cx="738617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306 Grup"/>
          <p:cNvGrpSpPr/>
          <p:nvPr/>
        </p:nvGrpSpPr>
        <p:grpSpPr>
          <a:xfrm>
            <a:off x="179512" y="1196752"/>
            <a:ext cx="5400599" cy="2016224"/>
            <a:chOff x="0" y="0"/>
            <a:chExt cx="5628409" cy="2143930"/>
          </a:xfrm>
        </p:grpSpPr>
        <p:pic>
          <p:nvPicPr>
            <p:cNvPr id="23" name="298 Resim" descr="b9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628409" cy="21439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305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153" y="1334148"/>
              <a:ext cx="812393" cy="809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7 Grup"/>
          <p:cNvGrpSpPr/>
          <p:nvPr/>
        </p:nvGrpSpPr>
        <p:grpSpPr>
          <a:xfrm>
            <a:off x="5770497" y="1443585"/>
            <a:ext cx="3193991" cy="4289671"/>
            <a:chOff x="5770497" y="1443585"/>
            <a:chExt cx="3193991" cy="4289671"/>
          </a:xfrm>
        </p:grpSpPr>
        <p:pic>
          <p:nvPicPr>
            <p:cNvPr id="17" name="300 Resim" descr="b9c.JPG"/>
            <p:cNvPicPr>
              <a:picLocks noChangeAspect="1"/>
            </p:cNvPicPr>
            <p:nvPr/>
          </p:nvPicPr>
          <p:blipFill>
            <a:blip r:embed="rId6" cstate="print"/>
            <a:srcRect l="14129" t="8146" r="15012" b="4073"/>
            <a:stretch>
              <a:fillRect/>
            </a:stretch>
          </p:blipFill>
          <p:spPr>
            <a:xfrm>
              <a:off x="5770497" y="1443585"/>
              <a:ext cx="3193991" cy="42896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307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4365104"/>
              <a:ext cx="738617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372 Oval"/>
            <p:cNvSpPr/>
            <p:nvPr/>
          </p:nvSpPr>
          <p:spPr>
            <a:xfrm>
              <a:off x="6660232" y="3933056"/>
              <a:ext cx="792088" cy="158417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pic>
        <p:nvPicPr>
          <p:cNvPr id="15" name="14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Sistem odasına çekilen fiber optik kablonun zeminde rulo halinde veya duvarda sarkarak </a:t>
            </a:r>
            <a:r>
              <a:rPr lang="tr-TR" sz="2000" b="1" i="1" dirty="0" err="1" smtClean="0">
                <a:solidFill>
                  <a:schemeClr val="bg1"/>
                </a:solidFill>
              </a:rPr>
              <a:t>kabinete</a:t>
            </a:r>
            <a:r>
              <a:rPr lang="tr-TR" sz="2000" b="1" i="1" dirty="0" smtClean="0">
                <a:solidFill>
                  <a:schemeClr val="bg1"/>
                </a:solidFill>
              </a:rPr>
              <a:t> kadar ilerlememelidir. (İhale kapsamında yok)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29</a:t>
            </a:fld>
            <a:endParaRPr lang="tr-TR"/>
          </a:p>
        </p:txBody>
      </p:sp>
      <p:grpSp>
        <p:nvGrpSpPr>
          <p:cNvPr id="2" name="23 Grup"/>
          <p:cNvGrpSpPr/>
          <p:nvPr/>
        </p:nvGrpSpPr>
        <p:grpSpPr>
          <a:xfrm>
            <a:off x="827584" y="1052736"/>
            <a:ext cx="2448272" cy="2814822"/>
            <a:chOff x="179512" y="1046226"/>
            <a:chExt cx="2448272" cy="2814822"/>
          </a:xfrm>
        </p:grpSpPr>
        <p:pic>
          <p:nvPicPr>
            <p:cNvPr id="22" name="421 Resim" descr="b22a.JPG"/>
            <p:cNvPicPr>
              <a:picLocks noChangeAspect="1"/>
            </p:cNvPicPr>
            <p:nvPr/>
          </p:nvPicPr>
          <p:blipFill>
            <a:blip r:embed="rId2" cstate="print"/>
            <a:srcRect l="9534" t="855" r="21792"/>
            <a:stretch>
              <a:fillRect/>
            </a:stretch>
          </p:blipFill>
          <p:spPr>
            <a:xfrm>
              <a:off x="179512" y="1046226"/>
              <a:ext cx="2448272" cy="28148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426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2996952"/>
              <a:ext cx="812393" cy="8063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4 Grup"/>
          <p:cNvGrpSpPr/>
          <p:nvPr/>
        </p:nvGrpSpPr>
        <p:grpSpPr>
          <a:xfrm>
            <a:off x="3923928" y="1052736"/>
            <a:ext cx="4728049" cy="2867650"/>
            <a:chOff x="3084311" y="1065406"/>
            <a:chExt cx="3503913" cy="2867650"/>
          </a:xfrm>
        </p:grpSpPr>
        <p:pic>
          <p:nvPicPr>
            <p:cNvPr id="14" name="422 Resim" descr="b22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4311" y="1065406"/>
              <a:ext cx="3503913" cy="28676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430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5856" y="3140968"/>
              <a:ext cx="733425" cy="7298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6 Grup"/>
          <p:cNvGrpSpPr/>
          <p:nvPr/>
        </p:nvGrpSpPr>
        <p:grpSpPr>
          <a:xfrm>
            <a:off x="5076056" y="4149080"/>
            <a:ext cx="2304256" cy="2073524"/>
            <a:chOff x="5076056" y="4149080"/>
            <a:chExt cx="2304256" cy="2073524"/>
          </a:xfrm>
        </p:grpSpPr>
        <p:pic>
          <p:nvPicPr>
            <p:cNvPr id="17" name="424 Resim" descr="b22d.JPG"/>
            <p:cNvPicPr>
              <a:picLocks noChangeAspect="1"/>
            </p:cNvPicPr>
            <p:nvPr/>
          </p:nvPicPr>
          <p:blipFill>
            <a:blip r:embed="rId6" cstate="print"/>
            <a:srcRect l="7929" t="10446" r="11013" b="10921"/>
            <a:stretch>
              <a:fillRect/>
            </a:stretch>
          </p:blipFill>
          <p:spPr>
            <a:xfrm>
              <a:off x="5076056" y="4149080"/>
              <a:ext cx="2304256" cy="20735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432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0072" y="5445224"/>
              <a:ext cx="736006" cy="7319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42 Grup"/>
          <p:cNvGrpSpPr/>
          <p:nvPr/>
        </p:nvGrpSpPr>
        <p:grpSpPr>
          <a:xfrm>
            <a:off x="2339752" y="4149079"/>
            <a:ext cx="2016224" cy="2066925"/>
            <a:chOff x="2339752" y="4149079"/>
            <a:chExt cx="2016224" cy="2066925"/>
          </a:xfrm>
        </p:grpSpPr>
        <p:pic>
          <p:nvPicPr>
            <p:cNvPr id="20" name="423 Resim" descr="b22c.JPG"/>
            <p:cNvPicPr>
              <a:picLocks noChangeAspect="1"/>
            </p:cNvPicPr>
            <p:nvPr/>
          </p:nvPicPr>
          <p:blipFill>
            <a:blip r:embed="rId7" cstate="print"/>
            <a:srcRect l="10482" t="9174" r="11098" b="11008"/>
            <a:stretch>
              <a:fillRect/>
            </a:stretch>
          </p:blipFill>
          <p:spPr>
            <a:xfrm>
              <a:off x="2339752" y="4149079"/>
              <a:ext cx="2016224" cy="20669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434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4183" y="5373216"/>
              <a:ext cx="729785" cy="7298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20 Resim" descr="FATIH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Metal tavaları taşıyan L konsollar arası mesafe 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maksimum 125 cm olacaktır. </a:t>
            </a:r>
            <a:r>
              <a:rPr lang="tr-TR" sz="2400" b="1" i="1" dirty="0">
                <a:solidFill>
                  <a:schemeClr val="bg1"/>
                </a:solidFill>
              </a:rPr>
              <a:t>(T.Ş. 1.49.)</a:t>
            </a:r>
          </a:p>
        </p:txBody>
      </p:sp>
      <p:grpSp>
        <p:nvGrpSpPr>
          <p:cNvPr id="2" name="36 Grup"/>
          <p:cNvGrpSpPr/>
          <p:nvPr/>
        </p:nvGrpSpPr>
        <p:grpSpPr>
          <a:xfrm>
            <a:off x="419315" y="1258983"/>
            <a:ext cx="4539878" cy="2170017"/>
            <a:chOff x="310971" y="0"/>
            <a:chExt cx="4527729" cy="2170017"/>
          </a:xfrm>
        </p:grpSpPr>
        <p:pic>
          <p:nvPicPr>
            <p:cNvPr id="10" name="1 Resim" descr="1.JPG"/>
            <p:cNvPicPr>
              <a:picLocks noChangeAspect="1"/>
            </p:cNvPicPr>
            <p:nvPr/>
          </p:nvPicPr>
          <p:blipFill>
            <a:blip r:embed="rId2" cstate="print"/>
            <a:srcRect l="6420"/>
            <a:stretch>
              <a:fillRect/>
            </a:stretch>
          </p:blipFill>
          <p:spPr>
            <a:xfrm>
              <a:off x="310971" y="0"/>
              <a:ext cx="4527729" cy="2170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1" name="6 Düz Ok Bağlayıcısı"/>
            <p:cNvCxnSpPr/>
            <p:nvPr/>
          </p:nvCxnSpPr>
          <p:spPr>
            <a:xfrm flipV="1">
              <a:off x="2619374" y="1171575"/>
              <a:ext cx="1790700" cy="44767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10 Metin kutusu"/>
            <p:cNvSpPr txBox="1"/>
            <p:nvPr/>
          </p:nvSpPr>
          <p:spPr>
            <a:xfrm rot="20854896">
              <a:off x="2790824" y="1504950"/>
              <a:ext cx="1609725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>
                  <a:solidFill>
                    <a:srgbClr val="FF0000"/>
                  </a:solidFill>
                </a:rPr>
                <a:t>Maksimum</a:t>
              </a:r>
              <a:r>
                <a:rPr lang="tr-TR" sz="1400" baseline="0">
                  <a:solidFill>
                    <a:srgbClr val="FF0000"/>
                  </a:solidFill>
                </a:rPr>
                <a:t> </a:t>
              </a:r>
              <a:r>
                <a:rPr lang="tr-TR" sz="1400">
                  <a:solidFill>
                    <a:srgbClr val="FF0000"/>
                  </a:solidFill>
                </a:rPr>
                <a:t>125</a:t>
              </a:r>
              <a:r>
                <a:rPr lang="tr-TR" sz="1400" baseline="0">
                  <a:solidFill>
                    <a:srgbClr val="FF0000"/>
                  </a:solidFill>
                </a:rPr>
                <a:t>  cm</a:t>
              </a:r>
              <a:endParaRPr lang="tr-TR" sz="1400">
                <a:solidFill>
                  <a:srgbClr val="FF0000"/>
                </a:solidFill>
              </a:endParaRPr>
            </a:p>
          </p:txBody>
        </p:sp>
        <p:pic>
          <p:nvPicPr>
            <p:cNvPr id="13" name="17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" y="28575"/>
              <a:ext cx="812393" cy="812393"/>
            </a:xfrm>
            <a:prstGeom prst="rect">
              <a:avLst/>
            </a:prstGeom>
          </p:spPr>
        </p:pic>
      </p:grpSp>
      <p:grpSp>
        <p:nvGrpSpPr>
          <p:cNvPr id="3" name="215 Grup"/>
          <p:cNvGrpSpPr/>
          <p:nvPr/>
        </p:nvGrpSpPr>
        <p:grpSpPr>
          <a:xfrm>
            <a:off x="3419872" y="3645024"/>
            <a:ext cx="5086350" cy="2171308"/>
            <a:chOff x="5032664" y="22070"/>
            <a:chExt cx="5086350" cy="2171308"/>
          </a:xfrm>
        </p:grpSpPr>
        <p:pic>
          <p:nvPicPr>
            <p:cNvPr id="6" name="52 Resim" descr="1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2664" y="22070"/>
              <a:ext cx="5086350" cy="21713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7" name="53 Düz Ok Bağlayıcısı"/>
            <p:cNvCxnSpPr/>
            <p:nvPr/>
          </p:nvCxnSpPr>
          <p:spPr>
            <a:xfrm flipV="1">
              <a:off x="5836138" y="1238250"/>
              <a:ext cx="3228974" cy="60007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54 Metin kutusu"/>
            <p:cNvSpPr txBox="1"/>
            <p:nvPr/>
          </p:nvSpPr>
          <p:spPr>
            <a:xfrm rot="21064455">
              <a:off x="6648448" y="1676400"/>
              <a:ext cx="1609725" cy="23812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aseline="0">
                  <a:solidFill>
                    <a:srgbClr val="FF0000"/>
                  </a:solidFill>
                </a:rPr>
                <a:t>125 cm'den fazla</a:t>
              </a:r>
              <a:endParaRPr lang="tr-TR" sz="1400">
                <a:solidFill>
                  <a:srgbClr val="FF0000"/>
                </a:solidFill>
              </a:endParaRPr>
            </a:p>
          </p:txBody>
        </p:sp>
        <p:pic>
          <p:nvPicPr>
            <p:cNvPr id="9" name="56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4672" y="94078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Aktif cihazlar ile patch panel arasında 1 ve 2 metrelik patch kabloların kullanılması yeterlidir. (T.Ş. 3.14.9)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30</a:t>
            </a:fld>
            <a:endParaRPr lang="tr-TR"/>
          </a:p>
        </p:txBody>
      </p:sp>
      <p:grpSp>
        <p:nvGrpSpPr>
          <p:cNvPr id="3" name="14 Grup"/>
          <p:cNvGrpSpPr/>
          <p:nvPr/>
        </p:nvGrpSpPr>
        <p:grpSpPr>
          <a:xfrm>
            <a:off x="2483768" y="1412776"/>
            <a:ext cx="6408712" cy="4103961"/>
            <a:chOff x="2483768" y="1412776"/>
            <a:chExt cx="6408712" cy="4103961"/>
          </a:xfrm>
        </p:grpSpPr>
        <p:grpSp>
          <p:nvGrpSpPr>
            <p:cNvPr id="4" name="498 Grup"/>
            <p:cNvGrpSpPr/>
            <p:nvPr/>
          </p:nvGrpSpPr>
          <p:grpSpPr>
            <a:xfrm>
              <a:off x="2555776" y="1484784"/>
              <a:ext cx="6264696" cy="4031953"/>
              <a:chOff x="2384045" y="17"/>
              <a:chExt cx="7742057" cy="5090579"/>
            </a:xfrm>
          </p:grpSpPr>
          <p:pic>
            <p:nvPicPr>
              <p:cNvPr id="11" name="494 Resim" descr="b26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4045" y="17"/>
                <a:ext cx="7742057" cy="509057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2" name="495 Resim" descr="ErrorCircl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43611" y="1727390"/>
                <a:ext cx="884311" cy="83676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3" name="526 Oval"/>
            <p:cNvSpPr/>
            <p:nvPr/>
          </p:nvSpPr>
          <p:spPr>
            <a:xfrm>
              <a:off x="2483768" y="1412776"/>
              <a:ext cx="1296144" cy="3240360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sp>
          <p:nvSpPr>
            <p:cNvPr id="14" name="526 Oval"/>
            <p:cNvSpPr/>
            <p:nvPr/>
          </p:nvSpPr>
          <p:spPr>
            <a:xfrm>
              <a:off x="7668344" y="1412776"/>
              <a:ext cx="1224136" cy="2376264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pic>
        <p:nvPicPr>
          <p:cNvPr id="15" name="14 Resim" descr="FATIH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17" name="16 Dikdörtgen"/>
          <p:cNvSpPr/>
          <p:nvPr/>
        </p:nvSpPr>
        <p:spPr>
          <a:xfrm>
            <a:off x="3707904" y="573325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1" dirty="0" smtClean="0"/>
              <a:t>5 metrelik patch kablolar kullanılması </a:t>
            </a:r>
          </a:p>
          <a:p>
            <a:pPr algn="ctr"/>
            <a:r>
              <a:rPr lang="tr-TR" sz="1400" b="1" i="1" dirty="0" err="1" smtClean="0"/>
              <a:t>kabinette</a:t>
            </a:r>
            <a:r>
              <a:rPr lang="tr-TR" sz="1400" b="1" i="1" dirty="0" smtClean="0"/>
              <a:t> kablo kirliliği oluşturmaktadır.    </a:t>
            </a:r>
            <a:endParaRPr lang="tr-TR" sz="1400" dirty="0"/>
          </a:p>
        </p:txBody>
      </p:sp>
      <p:grpSp>
        <p:nvGrpSpPr>
          <p:cNvPr id="19" name="18 Grup"/>
          <p:cNvGrpSpPr/>
          <p:nvPr/>
        </p:nvGrpSpPr>
        <p:grpSpPr>
          <a:xfrm>
            <a:off x="251520" y="1052736"/>
            <a:ext cx="2088232" cy="4896544"/>
            <a:chOff x="251520" y="1052736"/>
            <a:chExt cx="2088232" cy="4896544"/>
          </a:xfrm>
        </p:grpSpPr>
        <p:grpSp>
          <p:nvGrpSpPr>
            <p:cNvPr id="2" name="497 Grup"/>
            <p:cNvGrpSpPr/>
            <p:nvPr/>
          </p:nvGrpSpPr>
          <p:grpSpPr>
            <a:xfrm>
              <a:off x="251520" y="1052736"/>
              <a:ext cx="2088232" cy="4896544"/>
              <a:chOff x="0" y="0"/>
              <a:chExt cx="2199407" cy="5141622"/>
            </a:xfrm>
          </p:grpSpPr>
          <p:pic>
            <p:nvPicPr>
              <p:cNvPr id="9" name="493 Resim" descr="b26c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0"/>
                <a:ext cx="2199407" cy="514162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0" name="496 Resim" descr="ErrorCircl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3366" y="1512242"/>
                <a:ext cx="743157" cy="70319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8" name="526 Oval"/>
            <p:cNvSpPr/>
            <p:nvPr/>
          </p:nvSpPr>
          <p:spPr>
            <a:xfrm>
              <a:off x="1835696" y="1052736"/>
              <a:ext cx="504056" cy="4752528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   </a:t>
            </a:r>
            <a:r>
              <a:rPr lang="tr-TR" sz="4000" dirty="0" err="1" smtClean="0"/>
              <a:t>Kabinet</a:t>
            </a:r>
            <a:r>
              <a:rPr lang="tr-TR" sz="4000" dirty="0" smtClean="0"/>
              <a:t> içi Aktif Cihaz Topraklaması</a:t>
            </a:r>
            <a:endParaRPr lang="tr-TR" sz="400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525" y="1876641"/>
            <a:ext cx="5883266" cy="39949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" y="932470"/>
            <a:ext cx="5096945" cy="38227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11960" y="2348880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467544" y="2360122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6 Dikdörtgen"/>
          <p:cNvSpPr/>
          <p:nvPr/>
        </p:nvSpPr>
        <p:spPr>
          <a:xfrm>
            <a:off x="-887" y="4964918"/>
            <a:ext cx="51057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1" dirty="0" err="1" smtClean="0"/>
              <a:t>Kabinet</a:t>
            </a:r>
            <a:r>
              <a:rPr lang="tr-TR" sz="1400" b="1" i="1" dirty="0" smtClean="0"/>
              <a:t> içerisindeki üstte işaretli görünen kabin toprak bağlantı noktasına sistem odası enerji panolarından toprak hattı kablo pabucu kullanılarak bağlanacaktır. Bu bağlantıya 6 veya 10 mm2 kesitinde sarı yeşil renkli toprak iletkeni kullanılarak sağda görülen resimdeki </a:t>
            </a:r>
            <a:r>
              <a:rPr lang="tr-TR" sz="1400" b="1" i="1" dirty="0" err="1" smtClean="0"/>
              <a:t>kabinet</a:t>
            </a:r>
            <a:r>
              <a:rPr lang="tr-TR" sz="1400" b="1" i="1" dirty="0" smtClean="0"/>
              <a:t> le birlikte gelen aktif cihazların toprak </a:t>
            </a:r>
            <a:r>
              <a:rPr lang="tr-TR" sz="1400" b="1" i="1" dirty="0" err="1" smtClean="0"/>
              <a:t>barasında</a:t>
            </a:r>
            <a:r>
              <a:rPr lang="tr-TR" sz="1400" b="1" i="1" dirty="0" smtClean="0"/>
              <a:t>  boş bulunan bağlantı vidalarından birine iki ucu kablo pabucu takılarak bağlantı sağlanacaktır.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5026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32</a:t>
            </a:fld>
            <a:endParaRPr lang="tr-TR"/>
          </a:p>
        </p:txBody>
      </p:sp>
      <p:grpSp>
        <p:nvGrpSpPr>
          <p:cNvPr id="2" name="314 Grup"/>
          <p:cNvGrpSpPr/>
          <p:nvPr/>
        </p:nvGrpSpPr>
        <p:grpSpPr>
          <a:xfrm>
            <a:off x="362184" y="1088740"/>
            <a:ext cx="4072965" cy="2592288"/>
            <a:chOff x="10176956" y="5866"/>
            <a:chExt cx="6273034" cy="4549362"/>
          </a:xfrm>
        </p:grpSpPr>
        <p:pic>
          <p:nvPicPr>
            <p:cNvPr id="8" name="303 Resim" descr="b9f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76956" y="5866"/>
              <a:ext cx="6273034" cy="45493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311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8274" y="179047"/>
              <a:ext cx="743157" cy="703196"/>
            </a:xfrm>
            <a:prstGeom prst="rect">
              <a:avLst/>
            </a:prstGeom>
          </p:spPr>
        </p:pic>
      </p:grpSp>
      <p:grpSp>
        <p:nvGrpSpPr>
          <p:cNvPr id="3" name="313 Grup"/>
          <p:cNvGrpSpPr/>
          <p:nvPr/>
        </p:nvGrpSpPr>
        <p:grpSpPr>
          <a:xfrm>
            <a:off x="5089333" y="1088740"/>
            <a:ext cx="3342675" cy="2520280"/>
            <a:chOff x="16648093" y="0"/>
            <a:chExt cx="5225858" cy="4555227"/>
          </a:xfrm>
        </p:grpSpPr>
        <p:pic>
          <p:nvPicPr>
            <p:cNvPr id="11" name="304 Resim" descr="b9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48093" y="0"/>
              <a:ext cx="5225858" cy="45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312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80038" y="210219"/>
              <a:ext cx="743157" cy="703196"/>
            </a:xfrm>
            <a:prstGeom prst="rect">
              <a:avLst/>
            </a:prstGeom>
          </p:spPr>
        </p:pic>
      </p:grpSp>
      <p:sp>
        <p:nvSpPr>
          <p:cNvPr id="13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Enerji panoları üzerindeki etiketlemeler 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tanımlanan işe uygun yapılmalıdır.(T.Ş.5.29)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16" y="3773308"/>
            <a:ext cx="3957413" cy="29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Elektrik panolarında ve buatlarda kablo bağlantılarında </a:t>
            </a:r>
          </a:p>
          <a:p>
            <a:pPr algn="ctr"/>
            <a:r>
              <a:rPr lang="tr-TR" sz="2400" b="1" i="1" dirty="0" err="1" smtClean="0">
                <a:solidFill>
                  <a:schemeClr val="bg1"/>
                </a:solidFill>
              </a:rPr>
              <a:t>klemens</a:t>
            </a:r>
            <a:r>
              <a:rPr lang="tr-TR" sz="2400" b="1" i="1" dirty="0" smtClean="0">
                <a:solidFill>
                  <a:schemeClr val="bg1"/>
                </a:solidFill>
              </a:rPr>
              <a:t>, kablo yüzüğü ve pabuç kullanılmalıdır.(T.Ş.5.24)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33</a:t>
            </a:fld>
            <a:endParaRPr lang="tr-TR"/>
          </a:p>
        </p:txBody>
      </p:sp>
      <p:grpSp>
        <p:nvGrpSpPr>
          <p:cNvPr id="2" name="26 Grup"/>
          <p:cNvGrpSpPr/>
          <p:nvPr/>
        </p:nvGrpSpPr>
        <p:grpSpPr>
          <a:xfrm>
            <a:off x="6660232" y="980728"/>
            <a:ext cx="2160240" cy="2880320"/>
            <a:chOff x="6084168" y="1556792"/>
            <a:chExt cx="2775326" cy="3816424"/>
          </a:xfrm>
        </p:grpSpPr>
        <p:pic>
          <p:nvPicPr>
            <p:cNvPr id="15" name="348 Resim" descr="uygun_pano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563619" y="2077341"/>
              <a:ext cx="3816424" cy="27753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36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172419" y="1706574"/>
              <a:ext cx="565586" cy="5540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1" name="20 Resim" descr="FATIH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grpSp>
        <p:nvGrpSpPr>
          <p:cNvPr id="27" name="26 Grup"/>
          <p:cNvGrpSpPr/>
          <p:nvPr/>
        </p:nvGrpSpPr>
        <p:grpSpPr>
          <a:xfrm>
            <a:off x="439481" y="1112928"/>
            <a:ext cx="5644687" cy="2316072"/>
            <a:chOff x="179512" y="1112928"/>
            <a:chExt cx="5644687" cy="2316072"/>
          </a:xfrm>
        </p:grpSpPr>
        <p:grpSp>
          <p:nvGrpSpPr>
            <p:cNvPr id="7" name="27 Grup"/>
            <p:cNvGrpSpPr/>
            <p:nvPr/>
          </p:nvGrpSpPr>
          <p:grpSpPr>
            <a:xfrm>
              <a:off x="179512" y="1112928"/>
              <a:ext cx="5644687" cy="2316072"/>
              <a:chOff x="179512" y="1112928"/>
              <a:chExt cx="5644687" cy="2316072"/>
            </a:xfrm>
          </p:grpSpPr>
          <p:grpSp>
            <p:nvGrpSpPr>
              <p:cNvPr id="8" name="357 Grup"/>
              <p:cNvGrpSpPr/>
              <p:nvPr/>
            </p:nvGrpSpPr>
            <p:grpSpPr>
              <a:xfrm>
                <a:off x="179512" y="1112928"/>
                <a:ext cx="5644687" cy="2316072"/>
                <a:chOff x="28610" y="17317"/>
                <a:chExt cx="6868823" cy="2892136"/>
              </a:xfrm>
            </p:grpSpPr>
            <p:pic>
              <p:nvPicPr>
                <p:cNvPr id="25" name="344 Resim" descr="uygun_pano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8610" y="17317"/>
                  <a:ext cx="6868823" cy="289213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26" name="350 Resim" descr="Tips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34684" y="279254"/>
                  <a:ext cx="812393" cy="809782"/>
                </a:xfrm>
                <a:prstGeom prst="rect">
                  <a:avLst/>
                </a:prstGeom>
              </p:spPr>
            </p:pic>
          </p:grpSp>
          <p:sp>
            <p:nvSpPr>
              <p:cNvPr id="22" name="372 Oval"/>
              <p:cNvSpPr/>
              <p:nvPr/>
            </p:nvSpPr>
            <p:spPr>
              <a:xfrm>
                <a:off x="2267744" y="2060848"/>
                <a:ext cx="2232248" cy="50405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100"/>
              </a:p>
            </p:txBody>
          </p:sp>
        </p:grpSp>
        <p:sp>
          <p:nvSpPr>
            <p:cNvPr id="19" name="18 Dikdörtgen"/>
            <p:cNvSpPr/>
            <p:nvPr/>
          </p:nvSpPr>
          <p:spPr>
            <a:xfrm>
              <a:off x="2618382" y="2771636"/>
              <a:ext cx="15215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i="1" dirty="0" smtClean="0"/>
                <a:t>Kablo Yüzüğü </a:t>
              </a:r>
              <a:endParaRPr lang="tr-TR" dirty="0"/>
            </a:p>
          </p:txBody>
        </p:sp>
      </p:grpSp>
      <p:grpSp>
        <p:nvGrpSpPr>
          <p:cNvPr id="29" name="28 Grup"/>
          <p:cNvGrpSpPr/>
          <p:nvPr/>
        </p:nvGrpSpPr>
        <p:grpSpPr>
          <a:xfrm>
            <a:off x="3059832" y="4005064"/>
            <a:ext cx="5760640" cy="2304256"/>
            <a:chOff x="107504" y="3645024"/>
            <a:chExt cx="5760640" cy="2304256"/>
          </a:xfrm>
        </p:grpSpPr>
        <p:grpSp>
          <p:nvGrpSpPr>
            <p:cNvPr id="3" name="20 Grup"/>
            <p:cNvGrpSpPr/>
            <p:nvPr/>
          </p:nvGrpSpPr>
          <p:grpSpPr>
            <a:xfrm>
              <a:off x="107504" y="3645024"/>
              <a:ext cx="5760640" cy="2304256"/>
              <a:chOff x="107504" y="3645024"/>
              <a:chExt cx="5760640" cy="2304256"/>
            </a:xfrm>
          </p:grpSpPr>
          <p:grpSp>
            <p:nvGrpSpPr>
              <p:cNvPr id="4" name="356 Grup"/>
              <p:cNvGrpSpPr/>
              <p:nvPr/>
            </p:nvGrpSpPr>
            <p:grpSpPr>
              <a:xfrm>
                <a:off x="107504" y="3645024"/>
                <a:ext cx="5760640" cy="2304256"/>
                <a:chOff x="0" y="2563092"/>
                <a:chExt cx="6915840" cy="2654837"/>
              </a:xfrm>
            </p:grpSpPr>
            <p:pic>
              <p:nvPicPr>
                <p:cNvPr id="23" name="346 Resim" descr="uygun_pano3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 rot="16200000">
                  <a:off x="2130501" y="432591"/>
                  <a:ext cx="2654837" cy="691584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24" name="351 Resim" descr="ErrorCircle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08046" y="2689275"/>
                  <a:ext cx="743157" cy="70319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18" name="372 Oval"/>
              <p:cNvSpPr/>
              <p:nvPr/>
            </p:nvSpPr>
            <p:spPr>
              <a:xfrm>
                <a:off x="2411760" y="4437112"/>
                <a:ext cx="936104" cy="93610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100"/>
              </a:p>
            </p:txBody>
          </p:sp>
          <p:sp>
            <p:nvSpPr>
              <p:cNvPr id="20" name="372 Oval"/>
              <p:cNvSpPr/>
              <p:nvPr/>
            </p:nvSpPr>
            <p:spPr>
              <a:xfrm>
                <a:off x="3491880" y="4149080"/>
                <a:ext cx="936104" cy="93610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100"/>
              </a:p>
            </p:txBody>
          </p:sp>
        </p:grpSp>
        <p:sp>
          <p:nvSpPr>
            <p:cNvPr id="28" name="27 Dikdörtgen"/>
            <p:cNvSpPr/>
            <p:nvPr/>
          </p:nvSpPr>
          <p:spPr>
            <a:xfrm>
              <a:off x="926534" y="5085184"/>
              <a:ext cx="765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i="1" dirty="0" smtClean="0"/>
                <a:t>Pabuç</a:t>
              </a:r>
              <a:endParaRPr lang="tr-TR" dirty="0"/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467544" y="3573016"/>
            <a:ext cx="2088232" cy="2808312"/>
            <a:chOff x="467544" y="3573016"/>
            <a:chExt cx="2088232" cy="2808312"/>
          </a:xfrm>
        </p:grpSpPr>
        <p:grpSp>
          <p:nvGrpSpPr>
            <p:cNvPr id="30" name="27 Grup"/>
            <p:cNvGrpSpPr/>
            <p:nvPr/>
          </p:nvGrpSpPr>
          <p:grpSpPr>
            <a:xfrm>
              <a:off x="467544" y="3573016"/>
              <a:ext cx="2088232" cy="2808312"/>
              <a:chOff x="6532731" y="1134578"/>
              <a:chExt cx="3779188" cy="4121848"/>
            </a:xfrm>
          </p:grpSpPr>
          <p:pic>
            <p:nvPicPr>
              <p:cNvPr id="31" name="363 Resim" descr="uygun_buat.JPG"/>
              <p:cNvPicPr>
                <a:picLocks noChangeAspect="1"/>
              </p:cNvPicPr>
              <p:nvPr/>
            </p:nvPicPr>
            <p:blipFill>
              <a:blip r:embed="rId8" cstate="print"/>
              <a:srcRect l="2236" t="7100" r="2236" b="13782"/>
              <a:stretch>
                <a:fillRect/>
              </a:stretch>
            </p:blipFill>
            <p:spPr>
              <a:xfrm>
                <a:off x="6532731" y="1134578"/>
                <a:ext cx="3779188" cy="412184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2" name="364 Resim" descr="Tips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88223" y="1556792"/>
                <a:ext cx="778223" cy="778301"/>
              </a:xfrm>
              <a:prstGeom prst="roundRect">
                <a:avLst>
                  <a:gd name="adj" fmla="val 46780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3" name="32 Dikdörtgen"/>
            <p:cNvSpPr/>
            <p:nvPr/>
          </p:nvSpPr>
          <p:spPr>
            <a:xfrm>
              <a:off x="827584" y="5949280"/>
              <a:ext cx="994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i="1" dirty="0" err="1" smtClean="0"/>
                <a:t>Klemens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Elektrik panolarındaki işçilik </a:t>
            </a:r>
          </a:p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kablo takibi yapmaya elverecek şekilde olmalıdır. (T.Ş. 5.24, EK-7G)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34</a:t>
            </a:fld>
            <a:endParaRPr lang="tr-TR"/>
          </a:p>
        </p:txBody>
      </p:sp>
      <p:grpSp>
        <p:nvGrpSpPr>
          <p:cNvPr id="2" name="369 Grup"/>
          <p:cNvGrpSpPr/>
          <p:nvPr/>
        </p:nvGrpSpPr>
        <p:grpSpPr>
          <a:xfrm>
            <a:off x="251520" y="1052737"/>
            <a:ext cx="4032448" cy="2592287"/>
            <a:chOff x="0" y="41130"/>
            <a:chExt cx="7895116" cy="5147829"/>
          </a:xfrm>
        </p:grpSpPr>
        <p:pic>
          <p:nvPicPr>
            <p:cNvPr id="9" name="366 Resim" descr="uygun_pano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130"/>
              <a:ext cx="7895116" cy="51478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368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7242" y="160847"/>
              <a:ext cx="971835" cy="9687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367 Grup"/>
          <p:cNvGrpSpPr/>
          <p:nvPr/>
        </p:nvGrpSpPr>
        <p:grpSpPr>
          <a:xfrm>
            <a:off x="4733998" y="1052258"/>
            <a:ext cx="3726434" cy="2592766"/>
            <a:chOff x="8367127" y="102422"/>
            <a:chExt cx="7408618" cy="5014365"/>
          </a:xfrm>
        </p:grpSpPr>
        <p:pic>
          <p:nvPicPr>
            <p:cNvPr id="11" name="349 Resim" descr="uygun_pano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7127" y="102422"/>
              <a:ext cx="7408618" cy="50143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359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46251" y="4277074"/>
              <a:ext cx="732776" cy="7023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3" name="12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98" y="3828438"/>
            <a:ext cx="3726434" cy="27948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09" y="6132165"/>
            <a:ext cx="457960" cy="457960"/>
          </a:xfrm>
          <a:prstGeom prst="rect">
            <a:avLst/>
          </a:prstGeom>
        </p:spPr>
      </p:pic>
      <p:sp>
        <p:nvSpPr>
          <p:cNvPr id="14" name="5 Altbilgi Yer Tutucusu"/>
          <p:cNvSpPr txBox="1">
            <a:spLocks/>
          </p:cNvSpPr>
          <p:nvPr/>
        </p:nvSpPr>
        <p:spPr>
          <a:xfrm>
            <a:off x="295781" y="4005064"/>
            <a:ext cx="3988187" cy="227786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i="1" dirty="0" smtClean="0"/>
              <a:t>Üstteki resimlerde pilot okullardaki sınıf buat iç bağlantıları görünmektedir.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b="1" i="1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i="1" dirty="0" smtClean="0"/>
              <a:t>Yandaki fotoğrafta ise Faz 1 kapsamında gerçekleştirilecek okullardaki </a:t>
            </a:r>
            <a:r>
              <a:rPr lang="tr-TR" sz="1600" b="1" i="1" dirty="0" smtClean="0">
                <a:solidFill>
                  <a:srgbClr val="00B050"/>
                </a:solidFill>
              </a:rPr>
              <a:t>DOĞRU </a:t>
            </a:r>
            <a:r>
              <a:rPr lang="tr-TR" sz="1600" b="1" i="1" dirty="0" smtClean="0"/>
              <a:t>buat bağlantısı görülmektedir.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b="1" i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i="1" dirty="0" smtClean="0"/>
              <a:t>Tüm bağlantı işlemlerinde kablo pabucu kullanılacaktır.</a:t>
            </a:r>
            <a:endParaRPr kumimoji="0" lang="tr-TR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36476" y="-27384"/>
            <a:ext cx="84515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Enerji panolarında yedek linye sigortaları bırakılmalıdır. </a:t>
            </a:r>
            <a:r>
              <a:rPr lang="tr-TR" sz="2400" b="1" i="1" dirty="0">
                <a:solidFill>
                  <a:schemeClr val="bg1"/>
                </a:solidFill>
              </a:rPr>
              <a:t> </a:t>
            </a:r>
            <a:r>
              <a:rPr lang="tr-TR" sz="2400" b="1" i="1" dirty="0" smtClean="0">
                <a:solidFill>
                  <a:schemeClr val="bg1"/>
                </a:solidFill>
              </a:rPr>
              <a:t>         (T.Ş. 5.26)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35</a:t>
            </a:fld>
            <a:endParaRPr lang="tr-TR"/>
          </a:p>
        </p:txBody>
      </p:sp>
      <p:grpSp>
        <p:nvGrpSpPr>
          <p:cNvPr id="2" name="376 Grup"/>
          <p:cNvGrpSpPr/>
          <p:nvPr/>
        </p:nvGrpSpPr>
        <p:grpSpPr>
          <a:xfrm>
            <a:off x="179512" y="1124744"/>
            <a:ext cx="4752528" cy="2736304"/>
            <a:chOff x="0" y="5863"/>
            <a:chExt cx="6425046" cy="3603792"/>
          </a:xfrm>
        </p:grpSpPr>
        <p:pic>
          <p:nvPicPr>
            <p:cNvPr id="11" name="370 Resim" descr="yedekl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63"/>
              <a:ext cx="6425046" cy="36037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372 Oval"/>
            <p:cNvSpPr/>
            <p:nvPr/>
          </p:nvSpPr>
          <p:spPr>
            <a:xfrm>
              <a:off x="1801092" y="1668407"/>
              <a:ext cx="1506686" cy="145472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pic>
          <p:nvPicPr>
            <p:cNvPr id="13" name="373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71" y="2772441"/>
              <a:ext cx="812393" cy="8097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375 Grup"/>
          <p:cNvGrpSpPr/>
          <p:nvPr/>
        </p:nvGrpSpPr>
        <p:grpSpPr>
          <a:xfrm>
            <a:off x="3203849" y="4077072"/>
            <a:ext cx="5760640" cy="2685436"/>
            <a:chOff x="6696276" y="0"/>
            <a:chExt cx="8032186" cy="3642680"/>
          </a:xfrm>
        </p:grpSpPr>
        <p:pic>
          <p:nvPicPr>
            <p:cNvPr id="9" name="371 Resim" descr="yedeksiz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276" y="0"/>
              <a:ext cx="8032186" cy="36426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374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4665" y="2800583"/>
              <a:ext cx="732777" cy="7023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792088" y="116632"/>
            <a:ext cx="84604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Linye sigortalarının sınıf girişlerinde kullanılan buatlarla ilişkilendirilerek buatlara da etiket yapıştırılması gerekmektedir.(T.Ş.5.29.7)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36</a:t>
            </a:fld>
            <a:endParaRPr lang="tr-TR"/>
          </a:p>
        </p:txBody>
      </p:sp>
      <p:grpSp>
        <p:nvGrpSpPr>
          <p:cNvPr id="2" name="12 Grup"/>
          <p:cNvGrpSpPr/>
          <p:nvPr/>
        </p:nvGrpSpPr>
        <p:grpSpPr>
          <a:xfrm>
            <a:off x="179512" y="1052736"/>
            <a:ext cx="4987103" cy="3168352"/>
            <a:chOff x="179512" y="1052736"/>
            <a:chExt cx="4987103" cy="3168352"/>
          </a:xfrm>
        </p:grpSpPr>
        <p:pic>
          <p:nvPicPr>
            <p:cNvPr id="9" name="384 Resim" descr="5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1052736"/>
              <a:ext cx="4987103" cy="31683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385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3284984"/>
              <a:ext cx="812393" cy="8123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6 Grup"/>
          <p:cNvGrpSpPr/>
          <p:nvPr/>
        </p:nvGrpSpPr>
        <p:grpSpPr>
          <a:xfrm>
            <a:off x="5292081" y="2132856"/>
            <a:ext cx="3672408" cy="4159507"/>
            <a:chOff x="5292081" y="2132856"/>
            <a:chExt cx="3672408" cy="4159507"/>
          </a:xfrm>
        </p:grpSpPr>
        <p:grpSp>
          <p:nvGrpSpPr>
            <p:cNvPr id="4" name="13 Grup"/>
            <p:cNvGrpSpPr/>
            <p:nvPr/>
          </p:nvGrpSpPr>
          <p:grpSpPr>
            <a:xfrm>
              <a:off x="5292081" y="2132856"/>
              <a:ext cx="3672408" cy="4159507"/>
              <a:chOff x="5292081" y="2132856"/>
              <a:chExt cx="3672408" cy="4159507"/>
            </a:xfrm>
          </p:grpSpPr>
          <p:pic>
            <p:nvPicPr>
              <p:cNvPr id="11" name="381 Resim" descr="5c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2081" y="2132856"/>
                <a:ext cx="3672408" cy="415950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2" name="382 Resim" descr="ErrorCircl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36096" y="5445224"/>
                <a:ext cx="733425" cy="736172"/>
              </a:xfrm>
              <a:prstGeom prst="rect">
                <a:avLst/>
              </a:prstGeom>
            </p:spPr>
          </p:pic>
        </p:grpSp>
        <p:sp>
          <p:nvSpPr>
            <p:cNvPr id="15" name="372 Oval"/>
            <p:cNvSpPr/>
            <p:nvPr/>
          </p:nvSpPr>
          <p:spPr>
            <a:xfrm>
              <a:off x="6660232" y="2420888"/>
              <a:ext cx="1008112" cy="9605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sp>
        <p:nvSpPr>
          <p:cNvPr id="18" name="17 Dikdörtgen"/>
          <p:cNvSpPr/>
          <p:nvPr/>
        </p:nvSpPr>
        <p:spPr>
          <a:xfrm>
            <a:off x="277815" y="4509120"/>
            <a:ext cx="3977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i="1" dirty="0" smtClean="0"/>
              <a:t>Linye : Pano ile buat arasındaki elektrik hattı</a:t>
            </a:r>
          </a:p>
          <a:p>
            <a:r>
              <a:rPr lang="tr-TR" sz="1600" b="1" i="1" dirty="0" smtClean="0"/>
              <a:t>LT5 : Linye – Tahta 5 </a:t>
            </a:r>
          </a:p>
          <a:p>
            <a:r>
              <a:rPr lang="tr-TR" sz="1600" b="1" i="1" dirty="0" smtClean="0"/>
              <a:t>LP5 : Linye – Priz 5  </a:t>
            </a:r>
            <a:endParaRPr lang="tr-TR" sz="1600" b="1" dirty="0"/>
          </a:p>
        </p:txBody>
      </p: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Enerji panolarının gerektiğinde kolayca müdahale edilebilecek yükseklikte monte edilmelidir.(üst kenarı 1.80m)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37</a:t>
            </a:fld>
            <a:endParaRPr lang="tr-TR"/>
          </a:p>
        </p:txBody>
      </p:sp>
      <p:grpSp>
        <p:nvGrpSpPr>
          <p:cNvPr id="2" name="13 Grup"/>
          <p:cNvGrpSpPr/>
          <p:nvPr/>
        </p:nvGrpSpPr>
        <p:grpSpPr>
          <a:xfrm>
            <a:off x="3635896" y="1077077"/>
            <a:ext cx="1944216" cy="2448272"/>
            <a:chOff x="5940152" y="1196752"/>
            <a:chExt cx="3024336" cy="4641510"/>
          </a:xfrm>
        </p:grpSpPr>
        <p:pic>
          <p:nvPicPr>
            <p:cNvPr id="11" name="395 Resim" descr="b20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152" y="1196752"/>
              <a:ext cx="3024336" cy="46415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396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0392" y="4941168"/>
              <a:ext cx="733425" cy="7298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2 Grup"/>
          <p:cNvGrpSpPr/>
          <p:nvPr/>
        </p:nvGrpSpPr>
        <p:grpSpPr>
          <a:xfrm>
            <a:off x="213940" y="1196752"/>
            <a:ext cx="3240360" cy="2304256"/>
            <a:chOff x="179512" y="1628800"/>
            <a:chExt cx="5629435" cy="3888432"/>
          </a:xfrm>
        </p:grpSpPr>
        <p:pic>
          <p:nvPicPr>
            <p:cNvPr id="9" name="394 Resim" descr="b20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1628800"/>
              <a:ext cx="5629435" cy="3888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398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0032" y="4581128"/>
              <a:ext cx="812393" cy="809782"/>
            </a:xfrm>
            <a:prstGeom prst="rect">
              <a:avLst/>
            </a:prstGeom>
          </p:spPr>
        </p:pic>
      </p:grpSp>
      <p:pic>
        <p:nvPicPr>
          <p:cNvPr id="13" name="12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98" y="1052091"/>
            <a:ext cx="3457244" cy="25929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4" y="3645024"/>
            <a:ext cx="4068452" cy="30513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12" y="6056345"/>
            <a:ext cx="609600" cy="6096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077077"/>
            <a:ext cx="609600" cy="609600"/>
          </a:xfrm>
          <a:prstGeom prst="rect">
            <a:avLst/>
          </a:prstGeom>
        </p:spPr>
      </p:pic>
      <p:sp>
        <p:nvSpPr>
          <p:cNvPr id="18" name="17 Dikdörtgen"/>
          <p:cNvSpPr/>
          <p:nvPr/>
        </p:nvSpPr>
        <p:spPr>
          <a:xfrm>
            <a:off x="5057800" y="3789039"/>
            <a:ext cx="39402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i="1" dirty="0" smtClean="0"/>
              <a:t>Elektrik Panoları sistem odasına girişte ilk erişilebilir konumda olmalıdır.</a:t>
            </a:r>
          </a:p>
          <a:p>
            <a:r>
              <a:rPr lang="tr-TR" sz="1600" b="1" i="1" dirty="0" smtClean="0"/>
              <a:t>Kapı arkasına monte edilmemelidir.</a:t>
            </a:r>
            <a:br>
              <a:rPr lang="tr-TR" sz="1600" b="1" i="1" dirty="0" smtClean="0"/>
            </a:br>
            <a:endParaRPr lang="tr-TR" sz="1600" b="1" i="1" dirty="0" smtClean="0"/>
          </a:p>
          <a:p>
            <a:r>
              <a:rPr lang="tr-TR" sz="1600" b="1" i="1" dirty="0" smtClean="0"/>
              <a:t>Pano tepe noktasının yerden yüksekliği  </a:t>
            </a:r>
          </a:p>
          <a:p>
            <a:r>
              <a:rPr lang="tr-TR" sz="1600" b="1" i="1" dirty="0" smtClean="0"/>
              <a:t>1.80 metre olmalıdır.</a:t>
            </a:r>
          </a:p>
          <a:p>
            <a:r>
              <a:rPr lang="tr-TR" sz="1600" b="1" i="1" dirty="0" smtClean="0"/>
              <a:t>61 uçtan fazla kurumlarda sac tava ile iniş yapılmalıdır.</a:t>
            </a:r>
          </a:p>
          <a:p>
            <a:r>
              <a:rPr lang="tr-TR" sz="1600" b="1" i="1" dirty="0" smtClean="0"/>
              <a:t>12 </a:t>
            </a:r>
            <a:r>
              <a:rPr lang="tr-TR" sz="1600" b="1" i="1" dirty="0" err="1" smtClean="0"/>
              <a:t>linyeden</a:t>
            </a:r>
            <a:r>
              <a:rPr lang="tr-TR" sz="1600" b="1" i="1" dirty="0" smtClean="0"/>
              <a:t> fazla olduğunda 2. pano oluşturulmalıdır. (Resim 225 uçlu okul)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648072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Okul Ana Enerji Panosunun yanına 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FATİH Ana Enerji Panosu konumlandırılacak (T.Ş. 5.4) 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38</a:t>
            </a:fld>
            <a:endParaRPr lang="tr-TR"/>
          </a:p>
        </p:txBody>
      </p:sp>
      <p:grpSp>
        <p:nvGrpSpPr>
          <p:cNvPr id="19" name="18 Grup"/>
          <p:cNvGrpSpPr/>
          <p:nvPr/>
        </p:nvGrpSpPr>
        <p:grpSpPr>
          <a:xfrm>
            <a:off x="245095" y="1196752"/>
            <a:ext cx="3534817" cy="3384376"/>
            <a:chOff x="245095" y="1196752"/>
            <a:chExt cx="3534817" cy="3384376"/>
          </a:xfrm>
        </p:grpSpPr>
        <p:grpSp>
          <p:nvGrpSpPr>
            <p:cNvPr id="2" name="10 Grup"/>
            <p:cNvGrpSpPr/>
            <p:nvPr/>
          </p:nvGrpSpPr>
          <p:grpSpPr>
            <a:xfrm>
              <a:off x="245095" y="1196752"/>
              <a:ext cx="3534817" cy="3384376"/>
              <a:chOff x="179512" y="980728"/>
              <a:chExt cx="3822849" cy="3573016"/>
            </a:xfrm>
          </p:grpSpPr>
          <p:pic>
            <p:nvPicPr>
              <p:cNvPr id="7" name="6 Resim" descr="YENİ_PANO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9512" y="980728"/>
                <a:ext cx="3822849" cy="357301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9" name="5 Altbilgi Yer Tutucusu"/>
              <p:cNvSpPr txBox="1">
                <a:spLocks/>
              </p:cNvSpPr>
              <p:nvPr/>
            </p:nvSpPr>
            <p:spPr>
              <a:xfrm>
                <a:off x="360040" y="2199779"/>
                <a:ext cx="2411760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600" b="1" i="1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OKULUN</a:t>
                </a:r>
                <a:r>
                  <a:rPr kumimoji="0" lang="tr-TR" sz="1600" b="1" i="1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600" b="1" i="1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ANA ENERJİ PANOSU </a:t>
                </a:r>
                <a:endParaRPr kumimoji="0" lang="tr-TR" sz="16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5 Altbilgi Yer Tutucusu"/>
            <p:cNvSpPr txBox="1">
              <a:spLocks/>
            </p:cNvSpPr>
            <p:nvPr/>
          </p:nvSpPr>
          <p:spPr>
            <a:xfrm>
              <a:off x="2555776" y="3356992"/>
              <a:ext cx="1080120" cy="108012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600" b="1" i="1" dirty="0" smtClean="0"/>
                <a:t>FATİH</a:t>
              </a:r>
              <a:endParaRPr kumimoji="0" lang="tr-TR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ANA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ENERJİ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PANOSU </a:t>
              </a:r>
              <a:endParaRPr kumimoji="0" lang="tr-TR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21 Grup"/>
          <p:cNvGrpSpPr/>
          <p:nvPr/>
        </p:nvGrpSpPr>
        <p:grpSpPr>
          <a:xfrm>
            <a:off x="3707904" y="1772816"/>
            <a:ext cx="2448272" cy="4608512"/>
            <a:chOff x="3707904" y="1772816"/>
            <a:chExt cx="2448272" cy="4608512"/>
          </a:xfrm>
        </p:grpSpPr>
        <p:pic>
          <p:nvPicPr>
            <p:cNvPr id="8" name="7 Resim" descr="YENİ_PANO_İÇ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928" y="1772816"/>
              <a:ext cx="2106477" cy="39591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5 Altbilgi Yer Tutucusu"/>
            <p:cNvSpPr txBox="1">
              <a:spLocks/>
            </p:cNvSpPr>
            <p:nvPr/>
          </p:nvSpPr>
          <p:spPr>
            <a:xfrm>
              <a:off x="3923928" y="2204864"/>
              <a:ext cx="2088232" cy="1080120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600" b="1" i="1" dirty="0" smtClean="0">
                  <a:solidFill>
                    <a:srgbClr val="FFFF00"/>
                  </a:solidFill>
                </a:rPr>
                <a:t>KAT PANOLARININ SİGORTALARI </a:t>
              </a:r>
              <a:endParaRPr kumimoji="0" lang="tr-TR" sz="1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5 Altbilgi Yer Tutucusu"/>
            <p:cNvSpPr txBox="1">
              <a:spLocks/>
            </p:cNvSpPr>
            <p:nvPr/>
          </p:nvSpPr>
          <p:spPr>
            <a:xfrm>
              <a:off x="3707904" y="5669632"/>
              <a:ext cx="2448272" cy="71169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400" b="1" i="1" dirty="0" smtClean="0"/>
                <a:t>FATİH </a:t>
              </a:r>
              <a:r>
                <a:rPr kumimoji="0" lang="tr-TR" sz="1400" b="1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ANA ENERJİ PANOSU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400" b="1" i="1" dirty="0" smtClean="0"/>
                <a:t>İÇ </a:t>
              </a:r>
              <a:r>
                <a:rPr kumimoji="0" lang="tr-TR" sz="1400" b="1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GÖRÜNÜMÜ </a:t>
              </a:r>
              <a:endParaRPr kumimoji="0" lang="tr-TR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5 Altbilgi Yer Tutucusu"/>
          <p:cNvSpPr txBox="1">
            <a:spLocks/>
          </p:cNvSpPr>
          <p:nvPr/>
        </p:nvSpPr>
        <p:spPr>
          <a:xfrm>
            <a:off x="6156176" y="1844824"/>
            <a:ext cx="2880320" cy="122413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i="1" dirty="0" smtClean="0"/>
              <a:t>FATİH </a:t>
            </a:r>
            <a:r>
              <a:rPr kumimoji="0" lang="tr-TR" sz="1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Ana Enerji Panosunun Enerjisi, binaya giren ana enerji kablosundan ek alınarak yapılacaktır.</a:t>
            </a:r>
            <a:endParaRPr lang="tr-TR" sz="1400" b="1" i="1" dirty="0" smtClean="0"/>
          </a:p>
        </p:txBody>
      </p:sp>
      <p:sp>
        <p:nvSpPr>
          <p:cNvPr id="18" name="17 Dikdörtgen"/>
          <p:cNvSpPr/>
          <p:nvPr/>
        </p:nvSpPr>
        <p:spPr>
          <a:xfrm>
            <a:off x="6192688" y="3266400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1400" b="1" i="1" dirty="0" smtClean="0"/>
              <a:t>Ana Enerji Panosu kapatılsa dahi </a:t>
            </a:r>
          </a:p>
          <a:p>
            <a:pPr lvl="0" algn="ctr">
              <a:defRPr/>
            </a:pPr>
            <a:r>
              <a:rPr lang="tr-TR" sz="1400" b="1" i="1" dirty="0" smtClean="0"/>
              <a:t>FATİH Ana Enerji Panosu çalışmaya devam edecektir.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6264696" y="4491117"/>
            <a:ext cx="2699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1400" b="1" i="1" dirty="0" smtClean="0"/>
              <a:t>Sistem odalarındaki aktif cihazlar FATİH Ana Enerji panosundan beslenecektir. </a:t>
            </a:r>
          </a:p>
        </p:txBody>
      </p:sp>
      <p:pic>
        <p:nvPicPr>
          <p:cNvPr id="21" name="20 Resim" descr="FATIH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39</a:t>
            </a:fld>
            <a:endParaRPr lang="tr-TR"/>
          </a:p>
        </p:txBody>
      </p:sp>
      <p:grpSp>
        <p:nvGrpSpPr>
          <p:cNvPr id="2" name="20 Grup"/>
          <p:cNvGrpSpPr/>
          <p:nvPr/>
        </p:nvGrpSpPr>
        <p:grpSpPr>
          <a:xfrm>
            <a:off x="5580112" y="4038260"/>
            <a:ext cx="3384376" cy="2271060"/>
            <a:chOff x="5580112" y="4038260"/>
            <a:chExt cx="3384376" cy="2271060"/>
          </a:xfrm>
        </p:grpSpPr>
        <p:pic>
          <p:nvPicPr>
            <p:cNvPr id="14" name="402 Resim" descr="uç_sonlandırma2.JPG"/>
            <p:cNvPicPr>
              <a:picLocks noChangeAspect="1"/>
            </p:cNvPicPr>
            <p:nvPr/>
          </p:nvPicPr>
          <p:blipFill>
            <a:blip r:embed="rId2" cstate="print"/>
            <a:srcRect t="10139" b="5069"/>
            <a:stretch>
              <a:fillRect/>
            </a:stretch>
          </p:blipFill>
          <p:spPr>
            <a:xfrm>
              <a:off x="5580112" y="4038260"/>
              <a:ext cx="3384376" cy="22710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414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085" y="5589240"/>
              <a:ext cx="545387" cy="5760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1 Grup"/>
          <p:cNvGrpSpPr/>
          <p:nvPr/>
        </p:nvGrpSpPr>
        <p:grpSpPr>
          <a:xfrm>
            <a:off x="179512" y="1556792"/>
            <a:ext cx="5179234" cy="4248472"/>
            <a:chOff x="179512" y="1556792"/>
            <a:chExt cx="5179234" cy="4248472"/>
          </a:xfrm>
        </p:grpSpPr>
        <p:pic>
          <p:nvPicPr>
            <p:cNvPr id="10" name="418 Resim" descr="uç_sonlandırma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2" y="1556792"/>
              <a:ext cx="5179234" cy="4248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419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4797152"/>
              <a:ext cx="759697" cy="8069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7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200" b="1" i="1" dirty="0" smtClean="0">
                <a:solidFill>
                  <a:schemeClr val="bg1"/>
                </a:solidFill>
              </a:rPr>
              <a:t>Bağlantı prizi içerisinde bulunan </a:t>
            </a:r>
            <a:r>
              <a:rPr lang="tr-TR" sz="2200" b="1" i="1" dirty="0" err="1" smtClean="0">
                <a:solidFill>
                  <a:schemeClr val="bg1"/>
                </a:solidFill>
              </a:rPr>
              <a:t>keystone</a:t>
            </a:r>
            <a:r>
              <a:rPr lang="tr-TR" sz="2200" b="1" i="1" dirty="0" smtClean="0">
                <a:solidFill>
                  <a:schemeClr val="bg1"/>
                </a:solidFill>
              </a:rPr>
              <a:t> </a:t>
            </a:r>
            <a:r>
              <a:rPr lang="tr-TR" sz="2200" b="1" i="1" dirty="0" err="1" smtClean="0">
                <a:solidFill>
                  <a:schemeClr val="bg1"/>
                </a:solidFill>
              </a:rPr>
              <a:t>jacklarda</a:t>
            </a:r>
            <a:r>
              <a:rPr lang="tr-TR" sz="2200" b="1" i="1" dirty="0" smtClean="0">
                <a:solidFill>
                  <a:schemeClr val="bg1"/>
                </a:solidFill>
              </a:rPr>
              <a:t> yapılan kablo sonlandırmaları tanımlanan işe uygun olmalıdır. (T.Ş. EK- 3H)</a:t>
            </a:r>
            <a:endParaRPr lang="tr-TR" sz="2200" b="1" i="1" dirty="0">
              <a:solidFill>
                <a:schemeClr val="bg1"/>
              </a:solidFill>
            </a:endParaRPr>
          </a:p>
        </p:txBody>
      </p:sp>
      <p:grpSp>
        <p:nvGrpSpPr>
          <p:cNvPr id="4" name="19 Grup"/>
          <p:cNvGrpSpPr/>
          <p:nvPr/>
        </p:nvGrpSpPr>
        <p:grpSpPr>
          <a:xfrm>
            <a:off x="5580113" y="980728"/>
            <a:ext cx="3384375" cy="2951317"/>
            <a:chOff x="5580113" y="980728"/>
            <a:chExt cx="3384375" cy="2951317"/>
          </a:xfrm>
        </p:grpSpPr>
        <p:pic>
          <p:nvPicPr>
            <p:cNvPr id="12" name="401 Resim" descr="uç_sonlandırma.JPG"/>
            <p:cNvPicPr>
              <a:picLocks noChangeAspect="1"/>
            </p:cNvPicPr>
            <p:nvPr/>
          </p:nvPicPr>
          <p:blipFill>
            <a:blip r:embed="rId6" cstate="print"/>
            <a:srcRect t="14075" r="7215" b="13554"/>
            <a:stretch>
              <a:fillRect/>
            </a:stretch>
          </p:blipFill>
          <p:spPr>
            <a:xfrm>
              <a:off x="5580113" y="980728"/>
              <a:ext cx="3384375" cy="29513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414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3212976"/>
              <a:ext cx="545387" cy="576064"/>
            </a:xfrm>
            <a:prstGeom prst="rect">
              <a:avLst/>
            </a:prstGeom>
          </p:spPr>
        </p:pic>
      </p:grpSp>
      <p:pic>
        <p:nvPicPr>
          <p:cNvPr id="16" name="15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88640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L konsollar ile metal tavalar birbirine 2 </a:t>
            </a:r>
            <a:r>
              <a:rPr lang="tr-TR" sz="2400" b="1" i="1" dirty="0" err="1" smtClean="0">
                <a:solidFill>
                  <a:schemeClr val="bg1"/>
                </a:solidFill>
              </a:rPr>
              <a:t>civata</a:t>
            </a:r>
            <a:r>
              <a:rPr lang="tr-TR" sz="2400" b="1" i="1" dirty="0" smtClean="0">
                <a:solidFill>
                  <a:schemeClr val="bg1"/>
                </a:solidFill>
              </a:rPr>
              <a:t> ile bağlanmalıdır. Eksik </a:t>
            </a:r>
            <a:r>
              <a:rPr lang="tr-TR" sz="2400" b="1" i="1" dirty="0" err="1" smtClean="0">
                <a:solidFill>
                  <a:schemeClr val="bg1"/>
                </a:solidFill>
              </a:rPr>
              <a:t>civata</a:t>
            </a:r>
            <a:r>
              <a:rPr lang="tr-TR" sz="2400" b="1" i="1" dirty="0" smtClean="0">
                <a:solidFill>
                  <a:schemeClr val="bg1"/>
                </a:solidFill>
              </a:rPr>
              <a:t> kullanılmamalıdır.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grpSp>
        <p:nvGrpSpPr>
          <p:cNvPr id="2" name="35 Grup"/>
          <p:cNvGrpSpPr/>
          <p:nvPr/>
        </p:nvGrpSpPr>
        <p:grpSpPr>
          <a:xfrm>
            <a:off x="7164288" y="1124744"/>
            <a:ext cx="1545817" cy="2341786"/>
            <a:chOff x="6857755" y="13657"/>
            <a:chExt cx="1545817" cy="2341786"/>
          </a:xfrm>
        </p:grpSpPr>
        <p:pic>
          <p:nvPicPr>
            <p:cNvPr id="28" name="21 Resim" descr="2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755" y="13657"/>
              <a:ext cx="1543049" cy="23363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16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7970" y="1669841"/>
              <a:ext cx="685602" cy="6856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13 Grup"/>
          <p:cNvGrpSpPr/>
          <p:nvPr/>
        </p:nvGrpSpPr>
        <p:grpSpPr>
          <a:xfrm>
            <a:off x="971600" y="3717032"/>
            <a:ext cx="4304642" cy="2311753"/>
            <a:chOff x="8523270" y="21871"/>
            <a:chExt cx="4304642" cy="2311753"/>
          </a:xfrm>
        </p:grpSpPr>
        <p:pic>
          <p:nvPicPr>
            <p:cNvPr id="25" name="41 Resim" descr="2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23270" y="21871"/>
              <a:ext cx="4304642" cy="23117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42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5161" y="1555396"/>
              <a:ext cx="733425" cy="733425"/>
            </a:xfrm>
            <a:prstGeom prst="rect">
              <a:avLst/>
            </a:prstGeom>
          </p:spPr>
        </p:pic>
        <p:sp>
          <p:nvSpPr>
            <p:cNvPr id="27" name="44 Oval"/>
            <p:cNvSpPr/>
            <p:nvPr/>
          </p:nvSpPr>
          <p:spPr>
            <a:xfrm>
              <a:off x="10221688" y="366051"/>
              <a:ext cx="1047751" cy="100554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grpSp>
        <p:nvGrpSpPr>
          <p:cNvPr id="4" name="214 Grup"/>
          <p:cNvGrpSpPr/>
          <p:nvPr/>
        </p:nvGrpSpPr>
        <p:grpSpPr>
          <a:xfrm>
            <a:off x="5580112" y="3717032"/>
            <a:ext cx="2076450" cy="2303117"/>
            <a:chOff x="12970084" y="55789"/>
            <a:chExt cx="2076450" cy="2303117"/>
          </a:xfrm>
        </p:grpSpPr>
        <p:pic>
          <p:nvPicPr>
            <p:cNvPr id="22" name="19 Resim" descr="2c.JPG"/>
            <p:cNvPicPr>
              <a:picLocks noChangeAspect="1"/>
            </p:cNvPicPr>
            <p:nvPr/>
          </p:nvPicPr>
          <p:blipFill>
            <a:blip r:embed="rId6" cstate="print"/>
            <a:srcRect t="4846" b="13844"/>
            <a:stretch>
              <a:fillRect/>
            </a:stretch>
          </p:blipFill>
          <p:spPr>
            <a:xfrm>
              <a:off x="12970084" y="55789"/>
              <a:ext cx="2076450" cy="23031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43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81217" y="1592135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4" name="45 Oval"/>
            <p:cNvSpPr/>
            <p:nvPr/>
          </p:nvSpPr>
          <p:spPr>
            <a:xfrm>
              <a:off x="13547274" y="726640"/>
              <a:ext cx="676275" cy="68169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grpSp>
        <p:nvGrpSpPr>
          <p:cNvPr id="5" name="222 Grup"/>
          <p:cNvGrpSpPr/>
          <p:nvPr/>
        </p:nvGrpSpPr>
        <p:grpSpPr>
          <a:xfrm>
            <a:off x="323528" y="1124744"/>
            <a:ext cx="6708321" cy="2334146"/>
            <a:chOff x="0" y="0"/>
            <a:chExt cx="6708321" cy="2334146"/>
          </a:xfrm>
        </p:grpSpPr>
        <p:pic>
          <p:nvPicPr>
            <p:cNvPr id="20" name="220 Resim" descr="2a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708321" cy="23341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221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77" y="1510442"/>
              <a:ext cx="812393" cy="8123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30" name="29 Resim" descr="FATIH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 rot="1398246">
            <a:off x="7370114" y="1121242"/>
            <a:ext cx="440019" cy="1558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Plastik kanal montajındaki işçilik tanımlandığı gibi yapılmalıdır. (T.Ş. 2.8.20,  EK-3A)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-180528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i="1" dirty="0" smtClean="0"/>
              <a:t>      * Dübel ve vida kanal üzerinden birlikte atılmamalıdır. Montaj sırasında pul kullanılmalıdır. </a:t>
            </a:r>
            <a:endParaRPr lang="tr-TR" dirty="0"/>
          </a:p>
        </p:txBody>
      </p:sp>
      <p:grpSp>
        <p:nvGrpSpPr>
          <p:cNvPr id="2" name="30 Grup"/>
          <p:cNvGrpSpPr/>
          <p:nvPr/>
        </p:nvGrpSpPr>
        <p:grpSpPr>
          <a:xfrm>
            <a:off x="144016" y="1268760"/>
            <a:ext cx="8748464" cy="1872208"/>
            <a:chOff x="144016" y="1268760"/>
            <a:chExt cx="8748464" cy="1872208"/>
          </a:xfrm>
        </p:grpSpPr>
        <p:pic>
          <p:nvPicPr>
            <p:cNvPr id="29" name="504 Resim" descr="dübel_problem6.JPG"/>
            <p:cNvPicPr>
              <a:picLocks noChangeAspect="1"/>
            </p:cNvPicPr>
            <p:nvPr/>
          </p:nvPicPr>
          <p:blipFill>
            <a:blip r:embed="rId2" cstate="print"/>
            <a:srcRect t="11008" b="16512"/>
            <a:stretch>
              <a:fillRect/>
            </a:stretch>
          </p:blipFill>
          <p:spPr>
            <a:xfrm>
              <a:off x="144016" y="1268760"/>
              <a:ext cx="8748464" cy="1872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505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340768"/>
              <a:ext cx="854648" cy="648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32 Grup"/>
          <p:cNvGrpSpPr/>
          <p:nvPr/>
        </p:nvGrpSpPr>
        <p:grpSpPr>
          <a:xfrm>
            <a:off x="6685049" y="3387477"/>
            <a:ext cx="2351447" cy="2561803"/>
            <a:chOff x="6613041" y="3315469"/>
            <a:chExt cx="2351447" cy="2561803"/>
          </a:xfrm>
        </p:grpSpPr>
        <p:pic>
          <p:nvPicPr>
            <p:cNvPr id="27" name="501 Resim" descr="dübel_problem3.JPG"/>
            <p:cNvPicPr>
              <a:picLocks noChangeAspect="1"/>
            </p:cNvPicPr>
            <p:nvPr/>
          </p:nvPicPr>
          <p:blipFill>
            <a:blip r:embed="rId4" cstate="print"/>
            <a:srcRect l="12687" r="12158" b="17998"/>
            <a:stretch>
              <a:fillRect/>
            </a:stretch>
          </p:blipFill>
          <p:spPr>
            <a:xfrm>
              <a:off x="6613041" y="3315469"/>
              <a:ext cx="2351447" cy="25618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509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3429000"/>
              <a:ext cx="699528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31 Grup"/>
          <p:cNvGrpSpPr/>
          <p:nvPr/>
        </p:nvGrpSpPr>
        <p:grpSpPr>
          <a:xfrm>
            <a:off x="144016" y="3284984"/>
            <a:ext cx="6372200" cy="2641536"/>
            <a:chOff x="144016" y="3284984"/>
            <a:chExt cx="6372200" cy="2641536"/>
          </a:xfrm>
        </p:grpSpPr>
        <p:pic>
          <p:nvPicPr>
            <p:cNvPr id="23" name="502 Resim" descr="dübel_problem4.JPG"/>
            <p:cNvPicPr>
              <a:picLocks noChangeAspect="1"/>
            </p:cNvPicPr>
            <p:nvPr/>
          </p:nvPicPr>
          <p:blipFill>
            <a:blip r:embed="rId6" cstate="print"/>
            <a:srcRect t="6942" b="7713"/>
            <a:stretch>
              <a:fillRect/>
            </a:stretch>
          </p:blipFill>
          <p:spPr>
            <a:xfrm>
              <a:off x="144016" y="3284984"/>
              <a:ext cx="6372200" cy="26415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513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5013176"/>
              <a:ext cx="799548" cy="8063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5" name="14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41</a:t>
            </a:fld>
            <a:endParaRPr lang="tr-TR"/>
          </a:p>
        </p:txBody>
      </p:sp>
      <p:grpSp>
        <p:nvGrpSpPr>
          <p:cNvPr id="2" name="512 Grup"/>
          <p:cNvGrpSpPr/>
          <p:nvPr/>
        </p:nvGrpSpPr>
        <p:grpSpPr>
          <a:xfrm>
            <a:off x="3131840" y="3645024"/>
            <a:ext cx="5580111" cy="2448272"/>
            <a:chOff x="24512007" y="5542"/>
            <a:chExt cx="9236425" cy="4430980"/>
          </a:xfrm>
        </p:grpSpPr>
        <p:pic>
          <p:nvPicPr>
            <p:cNvPr id="8" name="499 Resim" descr="dübel_problem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12007" y="5542"/>
              <a:ext cx="9236425" cy="44309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511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9950" y="135865"/>
              <a:ext cx="1101832" cy="1042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3 Grup"/>
          <p:cNvGrpSpPr/>
          <p:nvPr/>
        </p:nvGrpSpPr>
        <p:grpSpPr>
          <a:xfrm>
            <a:off x="323528" y="980728"/>
            <a:ext cx="5616624" cy="2492306"/>
            <a:chOff x="107504" y="980728"/>
            <a:chExt cx="5616624" cy="2492306"/>
          </a:xfrm>
        </p:grpSpPr>
        <p:pic>
          <p:nvPicPr>
            <p:cNvPr id="11" name="516 Resim" descr="dübel_problem7.JPG"/>
            <p:cNvPicPr>
              <a:picLocks noChangeAspect="1"/>
            </p:cNvPicPr>
            <p:nvPr/>
          </p:nvPicPr>
          <p:blipFill>
            <a:blip r:embed="rId4" cstate="print"/>
            <a:srcRect l="1455" r="6912"/>
            <a:stretch>
              <a:fillRect/>
            </a:stretch>
          </p:blipFill>
          <p:spPr>
            <a:xfrm>
              <a:off x="107504" y="980728"/>
              <a:ext cx="5616624" cy="24923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519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1052736"/>
              <a:ext cx="699218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1 Grup"/>
          <p:cNvGrpSpPr/>
          <p:nvPr/>
        </p:nvGrpSpPr>
        <p:grpSpPr>
          <a:xfrm>
            <a:off x="6228184" y="1052736"/>
            <a:ext cx="2520280" cy="2448272"/>
            <a:chOff x="7020272" y="1477885"/>
            <a:chExt cx="2016224" cy="1909643"/>
          </a:xfrm>
        </p:grpSpPr>
        <p:pic>
          <p:nvPicPr>
            <p:cNvPr id="14" name="518 Resim" descr="dübel_problem9.JPG"/>
            <p:cNvPicPr>
              <a:picLocks noChangeAspect="1"/>
            </p:cNvPicPr>
            <p:nvPr/>
          </p:nvPicPr>
          <p:blipFill>
            <a:blip r:embed="rId5" cstate="print"/>
            <a:srcRect t="14383" b="30364"/>
            <a:stretch>
              <a:fillRect/>
            </a:stretch>
          </p:blipFill>
          <p:spPr>
            <a:xfrm>
              <a:off x="7020272" y="1477885"/>
              <a:ext cx="2016224" cy="19096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521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280" y="1556792"/>
              <a:ext cx="504056" cy="663756"/>
            </a:xfrm>
            <a:prstGeom prst="rect">
              <a:avLst/>
            </a:prstGeom>
          </p:spPr>
        </p:pic>
      </p:grpSp>
      <p:grpSp>
        <p:nvGrpSpPr>
          <p:cNvPr id="7" name="22 Grup"/>
          <p:cNvGrpSpPr/>
          <p:nvPr/>
        </p:nvGrpSpPr>
        <p:grpSpPr>
          <a:xfrm>
            <a:off x="395536" y="3645024"/>
            <a:ext cx="2448272" cy="2411048"/>
            <a:chOff x="6012160" y="3645024"/>
            <a:chExt cx="2448272" cy="2411048"/>
          </a:xfrm>
        </p:grpSpPr>
        <p:pic>
          <p:nvPicPr>
            <p:cNvPr id="18" name="517 Resim" descr="dübel_problem8.JPG"/>
            <p:cNvPicPr>
              <a:picLocks noChangeAspect="1"/>
            </p:cNvPicPr>
            <p:nvPr/>
          </p:nvPicPr>
          <p:blipFill>
            <a:blip r:embed="rId6" cstate="print"/>
            <a:srcRect t="16413" b="32383"/>
            <a:stretch>
              <a:fillRect/>
            </a:stretch>
          </p:blipFill>
          <p:spPr>
            <a:xfrm>
              <a:off x="6012160" y="3645024"/>
              <a:ext cx="2448272" cy="24110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523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176" y="3789040"/>
              <a:ext cx="698927" cy="700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1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Plastik kanal montajındaki işçilik tanımlandığı gibi yapılmalıdır. (T.Ş. EK-3A)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Derslik ve idari odalarda 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plastik kanal aparatları eksiksiz kullanılmalıdır.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42</a:t>
            </a:fld>
            <a:endParaRPr lang="tr-TR"/>
          </a:p>
        </p:txBody>
      </p:sp>
      <p:grpSp>
        <p:nvGrpSpPr>
          <p:cNvPr id="2" name="27 Grup"/>
          <p:cNvGrpSpPr/>
          <p:nvPr/>
        </p:nvGrpSpPr>
        <p:grpSpPr>
          <a:xfrm>
            <a:off x="467544" y="980728"/>
            <a:ext cx="5544616" cy="2736304"/>
            <a:chOff x="467544" y="980728"/>
            <a:chExt cx="5544616" cy="2736304"/>
          </a:xfrm>
        </p:grpSpPr>
        <p:pic>
          <p:nvPicPr>
            <p:cNvPr id="25" name="483 Resim" descr="ekler.JPG"/>
            <p:cNvPicPr>
              <a:picLocks noChangeAspect="1"/>
            </p:cNvPicPr>
            <p:nvPr/>
          </p:nvPicPr>
          <p:blipFill>
            <a:blip r:embed="rId2" cstate="print"/>
            <a:srcRect l="5346" t="10799" r="6950" b="16198"/>
            <a:stretch>
              <a:fillRect/>
            </a:stretch>
          </p:blipFill>
          <p:spPr>
            <a:xfrm>
              <a:off x="467544" y="980728"/>
              <a:ext cx="5529110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490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255" y="1180148"/>
              <a:ext cx="812393" cy="806345"/>
            </a:xfrm>
            <a:prstGeom prst="rect">
              <a:avLst/>
            </a:prstGeom>
          </p:spPr>
        </p:pic>
        <p:sp>
          <p:nvSpPr>
            <p:cNvPr id="23" name="515 Oval"/>
            <p:cNvSpPr/>
            <p:nvPr/>
          </p:nvSpPr>
          <p:spPr>
            <a:xfrm>
              <a:off x="3604028" y="1196752"/>
              <a:ext cx="2408132" cy="132529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sp>
          <p:nvSpPr>
            <p:cNvPr id="24" name="530 Oval"/>
            <p:cNvSpPr/>
            <p:nvPr/>
          </p:nvSpPr>
          <p:spPr>
            <a:xfrm>
              <a:off x="755576" y="2132856"/>
              <a:ext cx="2088232" cy="122413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grpSp>
        <p:nvGrpSpPr>
          <p:cNvPr id="3" name="26 Grup"/>
          <p:cNvGrpSpPr/>
          <p:nvPr/>
        </p:nvGrpSpPr>
        <p:grpSpPr>
          <a:xfrm>
            <a:off x="6228184" y="1015778"/>
            <a:ext cx="2520280" cy="2701254"/>
            <a:chOff x="6228184" y="980728"/>
            <a:chExt cx="2520280" cy="2701254"/>
          </a:xfrm>
        </p:grpSpPr>
        <p:pic>
          <p:nvPicPr>
            <p:cNvPr id="20" name="532 Resim" descr="ektapa2.JPG"/>
            <p:cNvPicPr>
              <a:picLocks noChangeAspect="1"/>
            </p:cNvPicPr>
            <p:nvPr/>
          </p:nvPicPr>
          <p:blipFill>
            <a:blip r:embed="rId4" cstate="print"/>
            <a:srcRect l="6437" r="7357" b="22233"/>
            <a:stretch>
              <a:fillRect/>
            </a:stretch>
          </p:blipFill>
          <p:spPr>
            <a:xfrm>
              <a:off x="6228184" y="980728"/>
              <a:ext cx="2520280" cy="27012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534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2200" y="2924944"/>
              <a:ext cx="648072" cy="606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537 Grup"/>
          <p:cNvGrpSpPr/>
          <p:nvPr/>
        </p:nvGrpSpPr>
        <p:grpSpPr>
          <a:xfrm>
            <a:off x="6372200" y="3960440"/>
            <a:ext cx="2555776" cy="2636912"/>
            <a:chOff x="18491203" y="0"/>
            <a:chExt cx="4245810" cy="4384889"/>
          </a:xfrm>
        </p:grpSpPr>
        <p:pic>
          <p:nvPicPr>
            <p:cNvPr id="17" name="529 Resim" descr="ekl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91203" y="0"/>
              <a:ext cx="4245810" cy="43848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536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9022" y="242456"/>
              <a:ext cx="1087647" cy="10291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6" name="540 Grup"/>
          <p:cNvGrpSpPr/>
          <p:nvPr/>
        </p:nvGrpSpPr>
        <p:grpSpPr>
          <a:xfrm>
            <a:off x="1259632" y="3933056"/>
            <a:ext cx="2283872" cy="2664296"/>
            <a:chOff x="7537119" y="24170"/>
            <a:chExt cx="3327480" cy="4364182"/>
          </a:xfrm>
        </p:grpSpPr>
        <p:pic>
          <p:nvPicPr>
            <p:cNvPr id="14" name="538 Resim" descr="ekt1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7119" y="24170"/>
              <a:ext cx="3327480" cy="43641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53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0438" y="3418534"/>
              <a:ext cx="812393" cy="8063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543 Grup"/>
          <p:cNvGrpSpPr/>
          <p:nvPr/>
        </p:nvGrpSpPr>
        <p:grpSpPr>
          <a:xfrm>
            <a:off x="3779912" y="3933056"/>
            <a:ext cx="2376264" cy="2592288"/>
            <a:chOff x="11035393" y="24172"/>
            <a:chExt cx="3325091" cy="4389120"/>
          </a:xfrm>
        </p:grpSpPr>
        <p:pic>
          <p:nvPicPr>
            <p:cNvPr id="12" name="541 Resim" descr="ekt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35393" y="24172"/>
              <a:ext cx="3325091" cy="4389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542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25786" y="268012"/>
              <a:ext cx="1030788" cy="9753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2" name="21 Resim" descr="FATIH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Bağlantı prizlerinin montajında</a:t>
            </a:r>
          </a:p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 eksik vida atılmamalı ve pul kullanılmalıdır.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43</a:t>
            </a:fld>
            <a:endParaRPr lang="tr-TR"/>
          </a:p>
        </p:txBody>
      </p:sp>
      <p:grpSp>
        <p:nvGrpSpPr>
          <p:cNvPr id="2" name="547 Grup"/>
          <p:cNvGrpSpPr/>
          <p:nvPr/>
        </p:nvGrpSpPr>
        <p:grpSpPr>
          <a:xfrm>
            <a:off x="467544" y="1054103"/>
            <a:ext cx="3831030" cy="4749794"/>
            <a:chOff x="0" y="0"/>
            <a:chExt cx="3831030" cy="4749794"/>
          </a:xfrm>
        </p:grpSpPr>
        <p:pic>
          <p:nvPicPr>
            <p:cNvPr id="11" name="544 Resim" descr="eksik_vida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31030" cy="47497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545 Oval"/>
            <p:cNvSpPr/>
            <p:nvPr/>
          </p:nvSpPr>
          <p:spPr>
            <a:xfrm>
              <a:off x="588818" y="3117273"/>
              <a:ext cx="825784" cy="66674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pic>
          <p:nvPicPr>
            <p:cNvPr id="13" name="546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773" y="3844637"/>
              <a:ext cx="743157" cy="703196"/>
            </a:xfrm>
            <a:prstGeom prst="rect">
              <a:avLst/>
            </a:prstGeom>
          </p:spPr>
        </p:pic>
      </p:grpSp>
      <p:grpSp>
        <p:nvGrpSpPr>
          <p:cNvPr id="3" name="574 Grup"/>
          <p:cNvGrpSpPr/>
          <p:nvPr/>
        </p:nvGrpSpPr>
        <p:grpSpPr>
          <a:xfrm>
            <a:off x="4541030" y="1075132"/>
            <a:ext cx="4127926" cy="4727863"/>
            <a:chOff x="4073486" y="21029"/>
            <a:chExt cx="4127926" cy="4727863"/>
          </a:xfrm>
        </p:grpSpPr>
        <p:pic>
          <p:nvPicPr>
            <p:cNvPr id="9" name="572 Resim" descr="eksik_vida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486" y="21029"/>
              <a:ext cx="4127926" cy="4727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573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2713" y="3831029"/>
              <a:ext cx="743157" cy="7031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Bağlantı prizlerinin montajında mümkün olduğunca az sayıda kanal aparatı kullanılmalıdır.(T.Ş. 1.59)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44</a:t>
            </a:fld>
            <a:endParaRPr lang="tr-TR"/>
          </a:p>
        </p:txBody>
      </p:sp>
      <p:pic>
        <p:nvPicPr>
          <p:cNvPr id="7" name="6 Resim" descr="ek_apa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929640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Resim" descr="ek_apara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417070" cy="4365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21 Grup"/>
          <p:cNvGrpSpPr/>
          <p:nvPr/>
        </p:nvGrpSpPr>
        <p:grpSpPr>
          <a:xfrm>
            <a:off x="7236296" y="1988840"/>
            <a:ext cx="1770880" cy="3168351"/>
            <a:chOff x="7236296" y="1988840"/>
            <a:chExt cx="1770880" cy="31683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236296" y="1988840"/>
              <a:ext cx="432048" cy="256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8436" y="4509120"/>
              <a:ext cx="429908" cy="64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8121736" y="2903599"/>
              <a:ext cx="432048" cy="133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221088"/>
            <a:ext cx="293708" cy="2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556 Resim" descr="T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3717032"/>
            <a:ext cx="619124" cy="576064"/>
          </a:xfrm>
          <a:prstGeom prst="rect">
            <a:avLst/>
          </a:prstGeom>
        </p:spPr>
      </p:pic>
      <p:pic>
        <p:nvPicPr>
          <p:cNvPr id="20" name="556 Resim" descr="T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3861048"/>
            <a:ext cx="619124" cy="576064"/>
          </a:xfrm>
          <a:prstGeom prst="rect">
            <a:avLst/>
          </a:prstGeom>
        </p:spPr>
      </p:pic>
      <p:grpSp>
        <p:nvGrpSpPr>
          <p:cNvPr id="3" name="20 Grup"/>
          <p:cNvGrpSpPr/>
          <p:nvPr/>
        </p:nvGrpSpPr>
        <p:grpSpPr>
          <a:xfrm>
            <a:off x="827584" y="1772816"/>
            <a:ext cx="1918550" cy="3275827"/>
            <a:chOff x="827584" y="1772816"/>
            <a:chExt cx="1918550" cy="327582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483768" y="1772816"/>
              <a:ext cx="24472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653136"/>
              <a:ext cx="262366" cy="39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1533316" y="3630676"/>
              <a:ext cx="24472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827584" y="4293096"/>
              <a:ext cx="309213" cy="29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1628800"/>
            <a:ext cx="295127" cy="28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8721" y="1628800"/>
            <a:ext cx="295127" cy="28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9" y="4221088"/>
            <a:ext cx="293708" cy="2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7" name="26 Düz Ok Bağlayıcısı"/>
          <p:cNvCxnSpPr/>
          <p:nvPr/>
        </p:nvCxnSpPr>
        <p:spPr>
          <a:xfrm flipH="1">
            <a:off x="2843808" y="486916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6564" y="3140968"/>
            <a:ext cx="293708" cy="2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1" name="30 Düz Ok Bağlayıcısı"/>
          <p:cNvCxnSpPr/>
          <p:nvPr/>
        </p:nvCxnSpPr>
        <p:spPr>
          <a:xfrm flipV="1">
            <a:off x="6012160" y="4869160"/>
            <a:ext cx="1071736" cy="8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5 Altbilgi Yer Tutucusu"/>
          <p:cNvSpPr txBox="1">
            <a:spLocks/>
          </p:cNvSpPr>
          <p:nvPr/>
        </p:nvSpPr>
        <p:spPr>
          <a:xfrm>
            <a:off x="3491880" y="3933056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“T” ek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5 Altbilgi Yer Tutucusu"/>
          <p:cNvSpPr txBox="1">
            <a:spLocks/>
          </p:cNvSpPr>
          <p:nvPr/>
        </p:nvSpPr>
        <p:spPr>
          <a:xfrm>
            <a:off x="2771800" y="3927971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Dış Köşe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5 Altbilgi Yer Tutucusu"/>
          <p:cNvSpPr txBox="1">
            <a:spLocks/>
          </p:cNvSpPr>
          <p:nvPr/>
        </p:nvSpPr>
        <p:spPr>
          <a:xfrm>
            <a:off x="3491880" y="1844824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“L” ek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5 Altbilgi Yer Tutucusu"/>
          <p:cNvSpPr txBox="1">
            <a:spLocks/>
          </p:cNvSpPr>
          <p:nvPr/>
        </p:nvSpPr>
        <p:spPr>
          <a:xfrm>
            <a:off x="2771800" y="1844824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Dış Köşe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6673" y="1340768"/>
            <a:ext cx="295127" cy="28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5 Altbilgi Yer Tutucusu"/>
          <p:cNvSpPr txBox="1">
            <a:spLocks/>
          </p:cNvSpPr>
          <p:nvPr/>
        </p:nvSpPr>
        <p:spPr>
          <a:xfrm>
            <a:off x="1835696" y="1191667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İç Köşe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501008"/>
            <a:ext cx="293708" cy="2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5 Altbilgi Yer Tutucusu"/>
          <p:cNvSpPr txBox="1">
            <a:spLocks/>
          </p:cNvSpPr>
          <p:nvPr/>
        </p:nvSpPr>
        <p:spPr>
          <a:xfrm>
            <a:off x="4716016" y="3711947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“T” ek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5 Altbilgi Yer Tutucusu"/>
          <p:cNvSpPr txBox="1">
            <a:spLocks/>
          </p:cNvSpPr>
          <p:nvPr/>
        </p:nvSpPr>
        <p:spPr>
          <a:xfrm>
            <a:off x="6300192" y="2847851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Dış Köşe</a:t>
            </a:r>
            <a:endParaRPr kumimoji="0" lang="tr-TR" sz="11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" name="551 Resim" descr="ErrorCirc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6673" y="3933056"/>
            <a:ext cx="295127" cy="28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5 Altbilgi Yer Tutucusu"/>
          <p:cNvSpPr txBox="1">
            <a:spLocks/>
          </p:cNvSpPr>
          <p:nvPr/>
        </p:nvSpPr>
        <p:spPr>
          <a:xfrm>
            <a:off x="1835696" y="378904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İç Köşe</a:t>
            </a:r>
            <a:endParaRPr kumimoji="0" lang="tr-TR" sz="1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" name="45 Resim" descr="FATIH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38" grpId="0"/>
      <p:bldP spid="40" grpId="0"/>
      <p:bldP spid="42" grpId="0"/>
      <p:bldP spid="43" grpId="0"/>
      <p:bldP spid="45" grpId="0"/>
      <p:bldP spid="4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Bağlantı prizi içerisinde yer alan USB ve HDMI soketlerinin tırnaklarının iyi monte edilmesi gerekmektedir.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45</a:t>
            </a:fld>
            <a:endParaRPr lang="tr-TR"/>
          </a:p>
        </p:txBody>
      </p:sp>
      <p:grpSp>
        <p:nvGrpSpPr>
          <p:cNvPr id="2" name="554 Grup"/>
          <p:cNvGrpSpPr/>
          <p:nvPr/>
        </p:nvGrpSpPr>
        <p:grpSpPr>
          <a:xfrm>
            <a:off x="5220072" y="1052736"/>
            <a:ext cx="3672408" cy="2808312"/>
            <a:chOff x="12049142" y="0"/>
            <a:chExt cx="5953125" cy="4756843"/>
          </a:xfrm>
        </p:grpSpPr>
        <p:pic>
          <p:nvPicPr>
            <p:cNvPr id="12" name="548 Resim" descr="usb hat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49142" y="0"/>
              <a:ext cx="5953125" cy="47568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553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8682" y="297303"/>
              <a:ext cx="942595" cy="8919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557 Grup"/>
          <p:cNvGrpSpPr/>
          <p:nvPr/>
        </p:nvGrpSpPr>
        <p:grpSpPr>
          <a:xfrm>
            <a:off x="251520" y="1052736"/>
            <a:ext cx="3096344" cy="2602607"/>
            <a:chOff x="242556" y="80452"/>
            <a:chExt cx="5214937" cy="4675963"/>
          </a:xfrm>
        </p:grpSpPr>
        <p:pic>
          <p:nvPicPr>
            <p:cNvPr id="10" name="555 Resim" descr="usb hata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556" y="80452"/>
              <a:ext cx="5214937" cy="46759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556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3087" y="339197"/>
              <a:ext cx="1042744" cy="1034983"/>
            </a:xfrm>
            <a:prstGeom prst="rect">
              <a:avLst/>
            </a:prstGeom>
          </p:spPr>
        </p:pic>
      </p:grpSp>
      <p:grpSp>
        <p:nvGrpSpPr>
          <p:cNvPr id="4" name="552 Grup"/>
          <p:cNvGrpSpPr/>
          <p:nvPr/>
        </p:nvGrpSpPr>
        <p:grpSpPr>
          <a:xfrm>
            <a:off x="2425951" y="3645024"/>
            <a:ext cx="3874241" cy="2952328"/>
            <a:chOff x="5419687" y="14250"/>
            <a:chExt cx="6425431" cy="4724436"/>
          </a:xfrm>
        </p:grpSpPr>
        <p:pic>
          <p:nvPicPr>
            <p:cNvPr id="14" name="550 Resim" descr="usb hata2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9687" y="14250"/>
              <a:ext cx="6425431" cy="4724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551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1835" y="244710"/>
              <a:ext cx="1096009" cy="10370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648072" y="116632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  Buatlar sadece derslik girişine monte edilecektir.                              (T.Ş. 1.50, EK-3G)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23528" y="112474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       </a:t>
            </a:r>
            <a:r>
              <a:rPr lang="tr-TR" sz="2000" dirty="0" smtClean="0"/>
              <a:t>Koridor sonundaki derslik haricinde </a:t>
            </a:r>
            <a:r>
              <a:rPr lang="tr-TR" sz="2000" b="1" u="sng" dirty="0" smtClean="0"/>
              <a:t>tüm derslik girişlerinde</a:t>
            </a:r>
            <a:r>
              <a:rPr lang="tr-TR" sz="2000" b="1" dirty="0" smtClean="0"/>
              <a:t> </a:t>
            </a:r>
            <a:r>
              <a:rPr lang="tr-TR" sz="2000" dirty="0" smtClean="0"/>
              <a:t>buat olması gerekmektedir. ( 2 dersliğe 1 buat veya 3 dersliğe 1 buat tahsis </a:t>
            </a:r>
            <a:r>
              <a:rPr lang="tr-TR" sz="2000" b="1" u="sng" dirty="0" smtClean="0"/>
              <a:t>edilmeyecektir</a:t>
            </a:r>
            <a:r>
              <a:rPr lang="tr-TR" sz="2000" dirty="0" smtClean="0"/>
              <a:t>.)</a:t>
            </a:r>
            <a:endParaRPr lang="tr-TR" sz="2000" dirty="0"/>
          </a:p>
        </p:txBody>
      </p:sp>
      <p:grpSp>
        <p:nvGrpSpPr>
          <p:cNvPr id="2" name="16 Grup"/>
          <p:cNvGrpSpPr/>
          <p:nvPr/>
        </p:nvGrpSpPr>
        <p:grpSpPr>
          <a:xfrm>
            <a:off x="4788024" y="2118150"/>
            <a:ext cx="4112161" cy="3399082"/>
            <a:chOff x="4788024" y="2118150"/>
            <a:chExt cx="4112161" cy="3399082"/>
          </a:xfrm>
        </p:grpSpPr>
        <p:pic>
          <p:nvPicPr>
            <p:cNvPr id="13" name="565 Resim" descr="buat.JPG"/>
            <p:cNvPicPr>
              <a:picLocks noChangeAspect="1"/>
            </p:cNvPicPr>
            <p:nvPr/>
          </p:nvPicPr>
          <p:blipFill>
            <a:blip r:embed="rId2" cstate="print"/>
            <a:srcRect l="2791" t="5591" r="3588"/>
            <a:stretch>
              <a:fillRect/>
            </a:stretch>
          </p:blipFill>
          <p:spPr>
            <a:xfrm>
              <a:off x="4788024" y="2118150"/>
              <a:ext cx="4112161" cy="33990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568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1721" y="2348880"/>
              <a:ext cx="660399" cy="7200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14 Grup"/>
          <p:cNvGrpSpPr/>
          <p:nvPr/>
        </p:nvGrpSpPr>
        <p:grpSpPr>
          <a:xfrm>
            <a:off x="251520" y="2115821"/>
            <a:ext cx="4259758" cy="3401411"/>
            <a:chOff x="251520" y="2115821"/>
            <a:chExt cx="4259758" cy="3401411"/>
          </a:xfrm>
        </p:grpSpPr>
        <p:pic>
          <p:nvPicPr>
            <p:cNvPr id="10" name="566 Resim" descr="buat2.JPG"/>
            <p:cNvPicPr>
              <a:picLocks noChangeAspect="1"/>
            </p:cNvPicPr>
            <p:nvPr/>
          </p:nvPicPr>
          <p:blipFill>
            <a:blip r:embed="rId4" cstate="print"/>
            <a:srcRect l="5462" b="9449"/>
            <a:stretch>
              <a:fillRect/>
            </a:stretch>
          </p:blipFill>
          <p:spPr>
            <a:xfrm>
              <a:off x="251520" y="2115821"/>
              <a:ext cx="4259758" cy="34014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567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5896" y="4653136"/>
              <a:ext cx="764691" cy="7820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569 Oval"/>
            <p:cNvSpPr/>
            <p:nvPr/>
          </p:nvSpPr>
          <p:spPr>
            <a:xfrm>
              <a:off x="2843808" y="2297287"/>
              <a:ext cx="1368152" cy="105970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pic>
        <p:nvPicPr>
          <p:cNvPr id="15" name="14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827584" y="44624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000" b="1" i="1" dirty="0" smtClean="0">
                <a:solidFill>
                  <a:schemeClr val="bg1"/>
                </a:solidFill>
              </a:rPr>
              <a:t>BT sınıflarının iç ağını okulun yeni ağına bağlamak amacıyla BT sınıflarındaki duvar tipi kabinetlerin altına fazladan 2 data ucu daha çekilmelidir. (T.Ş. EK-1C) </a:t>
            </a:r>
            <a:endParaRPr lang="tr-TR" sz="2000" b="1" i="1" dirty="0">
              <a:solidFill>
                <a:schemeClr val="bg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95536" y="105273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Tüm BT sınıflarına toplam 4 adet data ucu çekilecektir.</a:t>
            </a:r>
            <a:endParaRPr lang="tr-TR" dirty="0"/>
          </a:p>
        </p:txBody>
      </p:sp>
      <p:grpSp>
        <p:nvGrpSpPr>
          <p:cNvPr id="2" name="582 Grup"/>
          <p:cNvGrpSpPr/>
          <p:nvPr/>
        </p:nvGrpSpPr>
        <p:grpSpPr>
          <a:xfrm>
            <a:off x="5220072" y="1628800"/>
            <a:ext cx="3600401" cy="4320480"/>
            <a:chOff x="4300177" y="0"/>
            <a:chExt cx="2925215" cy="3787779"/>
          </a:xfrm>
        </p:grpSpPr>
        <p:pic>
          <p:nvPicPr>
            <p:cNvPr id="13" name="576 Resim" descr="bt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0177" y="0"/>
              <a:ext cx="2925215" cy="37877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578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255" y="3030223"/>
              <a:ext cx="644127" cy="6108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579 Oval"/>
            <p:cNvSpPr/>
            <p:nvPr/>
          </p:nvSpPr>
          <p:spPr>
            <a:xfrm>
              <a:off x="4926106" y="1156283"/>
              <a:ext cx="870537" cy="93889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grpSp>
        <p:nvGrpSpPr>
          <p:cNvPr id="3" name="581 Grup"/>
          <p:cNvGrpSpPr/>
          <p:nvPr/>
        </p:nvGrpSpPr>
        <p:grpSpPr>
          <a:xfrm>
            <a:off x="287441" y="1548396"/>
            <a:ext cx="4644599" cy="4400884"/>
            <a:chOff x="0" y="13286"/>
            <a:chExt cx="4068535" cy="3765714"/>
          </a:xfrm>
        </p:grpSpPr>
        <p:pic>
          <p:nvPicPr>
            <p:cNvPr id="10" name="575 Resim" descr="bt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286"/>
              <a:ext cx="4068535" cy="37657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577 Resim" descr="Tip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1612" y="3038197"/>
              <a:ext cx="684852" cy="6797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580 Oval"/>
            <p:cNvSpPr/>
            <p:nvPr/>
          </p:nvSpPr>
          <p:spPr>
            <a:xfrm>
              <a:off x="544286" y="2802751"/>
              <a:ext cx="870537" cy="938893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</p:grpSp>
      <p:pic>
        <p:nvPicPr>
          <p:cNvPr id="17" name="16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251520" y="1052736"/>
            <a:ext cx="86409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        Aynı duvarın 2 yüzüne birden Bağlantı prizi veya data prizi montajı yapılacak durumlarda bir sınıftan diğerine duvar geçişi yapılarak en az plastik kanal kullanımı sağlanabilir. 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48</a:t>
            </a:fld>
            <a:endParaRPr lang="tr-TR"/>
          </a:p>
        </p:txBody>
      </p:sp>
      <p:grpSp>
        <p:nvGrpSpPr>
          <p:cNvPr id="2" name="17 Grup"/>
          <p:cNvGrpSpPr/>
          <p:nvPr/>
        </p:nvGrpSpPr>
        <p:grpSpPr>
          <a:xfrm>
            <a:off x="337002" y="2204864"/>
            <a:ext cx="4234998" cy="1584176"/>
            <a:chOff x="337002" y="2204864"/>
            <a:chExt cx="4234998" cy="1584176"/>
          </a:xfrm>
        </p:grpSpPr>
        <p:pic>
          <p:nvPicPr>
            <p:cNvPr id="14" name="595 Resim" descr="sırtsırta.JPG"/>
            <p:cNvPicPr>
              <a:picLocks noChangeAspect="1"/>
            </p:cNvPicPr>
            <p:nvPr/>
          </p:nvPicPr>
          <p:blipFill>
            <a:blip r:embed="rId2" cstate="print"/>
            <a:srcRect l="3919" t="15370" r="6967" b="25150"/>
            <a:stretch>
              <a:fillRect/>
            </a:stretch>
          </p:blipFill>
          <p:spPr>
            <a:xfrm>
              <a:off x="337002" y="2204864"/>
              <a:ext cx="4234998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598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983" y="2327029"/>
              <a:ext cx="750641" cy="66992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602 Grup"/>
          <p:cNvGrpSpPr/>
          <p:nvPr/>
        </p:nvGrpSpPr>
        <p:grpSpPr>
          <a:xfrm>
            <a:off x="323528" y="4005064"/>
            <a:ext cx="8424936" cy="2088232"/>
            <a:chOff x="0" y="1945180"/>
            <a:chExt cx="6345057" cy="1882451"/>
          </a:xfrm>
        </p:grpSpPr>
        <p:pic>
          <p:nvPicPr>
            <p:cNvPr id="12" name="596 Resim" descr="sırtsırta2.JPG"/>
            <p:cNvPicPr>
              <a:picLocks noChangeAspect="1"/>
            </p:cNvPicPr>
            <p:nvPr/>
          </p:nvPicPr>
          <p:blipFill>
            <a:blip r:embed="rId4" cstate="print"/>
            <a:srcRect t="15058" b="16564"/>
            <a:stretch>
              <a:fillRect/>
            </a:stretch>
          </p:blipFill>
          <p:spPr>
            <a:xfrm>
              <a:off x="0" y="1945180"/>
              <a:ext cx="6345057" cy="18824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599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07" y="3139636"/>
              <a:ext cx="637168" cy="632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601 Grup"/>
          <p:cNvGrpSpPr/>
          <p:nvPr/>
        </p:nvGrpSpPr>
        <p:grpSpPr>
          <a:xfrm>
            <a:off x="4788024" y="2204864"/>
            <a:ext cx="3968552" cy="1656184"/>
            <a:chOff x="6517499" y="0"/>
            <a:chExt cx="7026301" cy="3809357"/>
          </a:xfrm>
        </p:grpSpPr>
        <p:pic>
          <p:nvPicPr>
            <p:cNvPr id="10" name="597 Resim" descr="sırtsırta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7499" y="0"/>
              <a:ext cx="7026301" cy="38093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600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2318739"/>
              <a:ext cx="1242004" cy="12327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7" name="16 Dikdörtgen"/>
          <p:cNvSpPr/>
          <p:nvPr/>
        </p:nvSpPr>
        <p:spPr>
          <a:xfrm>
            <a:off x="1259632" y="188640"/>
            <a:ext cx="783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 smtClean="0">
                <a:solidFill>
                  <a:schemeClr val="bg1"/>
                </a:solidFill>
              </a:rPr>
              <a:t>Derslikler arasında duvar geçişi yapılabilir. (T.Ş. 1.66, EK-3F)</a:t>
            </a:r>
            <a:endParaRPr lang="tr-TR" sz="2400" dirty="0"/>
          </a:p>
        </p:txBody>
      </p:sp>
      <p:pic>
        <p:nvPicPr>
          <p:cNvPr id="18" name="17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Öğretmen Masası Kanal Vidaları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49</a:t>
            </a:fld>
            <a:endParaRPr lang="tr-TR"/>
          </a:p>
        </p:txBody>
      </p:sp>
      <p:grpSp>
        <p:nvGrpSpPr>
          <p:cNvPr id="8" name="Grup 7"/>
          <p:cNvGrpSpPr/>
          <p:nvPr/>
        </p:nvGrpSpPr>
        <p:grpSpPr>
          <a:xfrm>
            <a:off x="52351" y="980728"/>
            <a:ext cx="5671777" cy="4032448"/>
            <a:chOff x="110956" y="4002508"/>
            <a:chExt cx="3829205" cy="250817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22005" y="4311925"/>
              <a:ext cx="2475336" cy="1856502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98461" y="4314481"/>
              <a:ext cx="2475336" cy="185650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771800" y="5589240"/>
              <a:ext cx="187873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389" y="5877272"/>
              <a:ext cx="609600" cy="6096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5846373"/>
              <a:ext cx="664305" cy="664305"/>
            </a:xfrm>
            <a:prstGeom prst="rect">
              <a:avLst/>
            </a:prstGeom>
          </p:spPr>
        </p:pic>
      </p:grpSp>
      <p:sp>
        <p:nvSpPr>
          <p:cNvPr id="14" name="17 Dikdörtgen"/>
          <p:cNvSpPr/>
          <p:nvPr/>
        </p:nvSpPr>
        <p:spPr>
          <a:xfrm>
            <a:off x="52350" y="5013176"/>
            <a:ext cx="8768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i="1" dirty="0" smtClean="0"/>
              <a:t>Sınıflarda öğretmen prizi montajı yapılan kısımda iniş kanalı son noktasında çift vida kullanılmalıdır.</a:t>
            </a:r>
          </a:p>
        </p:txBody>
      </p:sp>
    </p:spTree>
    <p:extLst>
      <p:ext uri="{BB962C8B-B14F-4D97-AF65-F5344CB8AC3E}">
        <p14:creationId xmlns:p14="http://schemas.microsoft.com/office/powerpoint/2010/main" val="35549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0"/>
            <a:ext cx="7797552" cy="90872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Metal tava birleştirmesinde vidaların yönü veri kablosuna zarar vermeyecek şekilde monte edilmelidir.</a:t>
            </a:r>
            <a:endParaRPr lang="tr-TR" sz="240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5</a:t>
            </a:fld>
            <a:endParaRPr lang="tr-TR"/>
          </a:p>
        </p:txBody>
      </p:sp>
      <p:grpSp>
        <p:nvGrpSpPr>
          <p:cNvPr id="8" name="Grup 7"/>
          <p:cNvGrpSpPr/>
          <p:nvPr/>
        </p:nvGrpSpPr>
        <p:grpSpPr>
          <a:xfrm>
            <a:off x="387096" y="1340768"/>
            <a:ext cx="3960439" cy="4566006"/>
            <a:chOff x="539553" y="2420888"/>
            <a:chExt cx="3816424" cy="3528392"/>
          </a:xfrm>
        </p:grpSpPr>
        <p:pic>
          <p:nvPicPr>
            <p:cNvPr id="3074" name="Picture 2" descr="E:\Ekspertiz Ürün Resimleri\sentim_13_12_2012\20121213_1044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420888"/>
              <a:ext cx="3816424" cy="35283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42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778" y="5183311"/>
              <a:ext cx="733425" cy="733425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4644008" y="1340768"/>
            <a:ext cx="4109661" cy="3240360"/>
            <a:chOff x="4644008" y="1556792"/>
            <a:chExt cx="4109661" cy="3240360"/>
          </a:xfrm>
        </p:grpSpPr>
        <p:pic>
          <p:nvPicPr>
            <p:cNvPr id="3075" name="Picture 3" descr="E:\Ekspertiz Ürün Resimleri\sentim_13_12_2012\20121213_1045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556792"/>
              <a:ext cx="4109661" cy="32403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42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3848045"/>
              <a:ext cx="761101" cy="949107"/>
            </a:xfrm>
            <a:prstGeom prst="rect">
              <a:avLst/>
            </a:prstGeom>
          </p:spPr>
        </p:pic>
      </p:grpSp>
      <p:sp>
        <p:nvSpPr>
          <p:cNvPr id="11" name="Dikdörtgen 10"/>
          <p:cNvSpPr/>
          <p:nvPr/>
        </p:nvSpPr>
        <p:spPr>
          <a:xfrm rot="20652467">
            <a:off x="3059131" y="1939351"/>
            <a:ext cx="816087" cy="2043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 rot="5400000">
            <a:off x="6060889" y="2330394"/>
            <a:ext cx="1028624" cy="1558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 rot="828538">
            <a:off x="649720" y="1990893"/>
            <a:ext cx="816087" cy="2043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8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0"/>
            <a:ext cx="8496944" cy="908720"/>
          </a:xfrm>
        </p:spPr>
        <p:txBody>
          <a:bodyPr>
            <a:normAutofit/>
          </a:bodyPr>
          <a:lstStyle/>
          <a:p>
            <a:r>
              <a:rPr lang="tr-TR" sz="2000" b="1" i="1" dirty="0"/>
              <a:t>Çekilen tüm data uçlarına ait test </a:t>
            </a:r>
            <a:r>
              <a:rPr lang="tr-TR" sz="2000" b="1" i="1" dirty="0" smtClean="0"/>
              <a:t>raporlarında</a:t>
            </a:r>
            <a:r>
              <a:rPr lang="tr-TR" sz="2000" b="1" i="1" dirty="0"/>
              <a:t/>
            </a:r>
            <a:br>
              <a:rPr lang="tr-TR" sz="2000" b="1" i="1" dirty="0"/>
            </a:br>
            <a:r>
              <a:rPr lang="tr-TR" sz="2000" b="1" i="1" dirty="0" smtClean="0"/>
              <a:t>«PASS» sonucu alınmalıdır. «FAIL» sonuçlu test kabul edilemez.(T.Ş.1.6)</a:t>
            </a:r>
            <a:endParaRPr lang="tr-TR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50</a:t>
            </a:fld>
            <a:endParaRPr lang="tr-TR"/>
          </a:p>
        </p:txBody>
      </p:sp>
      <p:grpSp>
        <p:nvGrpSpPr>
          <p:cNvPr id="18" name="Grup 17"/>
          <p:cNvGrpSpPr/>
          <p:nvPr/>
        </p:nvGrpSpPr>
        <p:grpSpPr>
          <a:xfrm>
            <a:off x="251520" y="980728"/>
            <a:ext cx="4251809" cy="5553383"/>
            <a:chOff x="251520" y="980728"/>
            <a:chExt cx="4251809" cy="55533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80728"/>
              <a:ext cx="4251809" cy="555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Sağ Ok 15"/>
            <p:cNvSpPr/>
            <p:nvPr/>
          </p:nvSpPr>
          <p:spPr>
            <a:xfrm>
              <a:off x="3563888" y="1009362"/>
              <a:ext cx="360040" cy="2160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4562626" y="980728"/>
            <a:ext cx="4329854" cy="5743352"/>
            <a:chOff x="4562626" y="980728"/>
            <a:chExt cx="4329854" cy="5743352"/>
          </a:xfrm>
        </p:grpSpPr>
        <p:grpSp>
          <p:nvGrpSpPr>
            <p:cNvPr id="14" name="Grup 13"/>
            <p:cNvGrpSpPr/>
            <p:nvPr/>
          </p:nvGrpSpPr>
          <p:grpSpPr>
            <a:xfrm>
              <a:off x="4562626" y="980728"/>
              <a:ext cx="4329854" cy="5743352"/>
              <a:chOff x="4562626" y="980728"/>
              <a:chExt cx="4329854" cy="5743352"/>
            </a:xfrm>
          </p:grpSpPr>
          <p:grpSp>
            <p:nvGrpSpPr>
              <p:cNvPr id="9" name="Grup 8"/>
              <p:cNvGrpSpPr/>
              <p:nvPr/>
            </p:nvGrpSpPr>
            <p:grpSpPr>
              <a:xfrm>
                <a:off x="4562626" y="980728"/>
                <a:ext cx="4329854" cy="5743352"/>
                <a:chOff x="4562626" y="980728"/>
                <a:chExt cx="4329854" cy="5743352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2626" y="980728"/>
                  <a:ext cx="4329854" cy="5743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372 Oval"/>
                <p:cNvSpPr/>
                <p:nvPr/>
              </p:nvSpPr>
              <p:spPr>
                <a:xfrm rot="5400000">
                  <a:off x="4716016" y="5229200"/>
                  <a:ext cx="216024" cy="360040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r-TR" sz="1100"/>
                </a:p>
              </p:txBody>
            </p:sp>
          </p:grpSp>
          <p:sp>
            <p:nvSpPr>
              <p:cNvPr id="13" name="372 Oval"/>
              <p:cNvSpPr/>
              <p:nvPr/>
            </p:nvSpPr>
            <p:spPr>
              <a:xfrm rot="5400000">
                <a:off x="5652120" y="5381600"/>
                <a:ext cx="216024" cy="3600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100"/>
              </a:p>
            </p:txBody>
          </p:sp>
        </p:grpSp>
        <p:sp>
          <p:nvSpPr>
            <p:cNvPr id="19" name="Sağ Ok 18"/>
            <p:cNvSpPr/>
            <p:nvPr/>
          </p:nvSpPr>
          <p:spPr>
            <a:xfrm>
              <a:off x="8100392" y="1052736"/>
              <a:ext cx="360040" cy="21602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1331640" y="116632"/>
            <a:ext cx="756084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1800" b="1" i="1" dirty="0" smtClean="0">
                <a:solidFill>
                  <a:schemeClr val="bg1"/>
                </a:solidFill>
              </a:rPr>
              <a:t>Elektrik ve data kabloları maksimum 150 cm aralıklarla metal tavanın iki yanına istiflenecek şekilde </a:t>
            </a:r>
            <a:r>
              <a:rPr lang="tr-TR" sz="1800" b="1" i="1" dirty="0" err="1" smtClean="0">
                <a:solidFill>
                  <a:schemeClr val="bg1"/>
                </a:solidFill>
              </a:rPr>
              <a:t>klipslenecektir</a:t>
            </a:r>
            <a:r>
              <a:rPr lang="tr-TR" sz="1800" b="1" i="1" dirty="0" smtClean="0">
                <a:solidFill>
                  <a:schemeClr val="bg1"/>
                </a:solidFill>
              </a:rPr>
              <a:t>.</a:t>
            </a:r>
            <a:r>
              <a:rPr lang="tr-TR" sz="2000" b="1" i="1" dirty="0" smtClean="0">
                <a:solidFill>
                  <a:schemeClr val="bg1"/>
                </a:solidFill>
              </a:rPr>
              <a:t>(T.Ş. 1.11)</a:t>
            </a:r>
            <a:endParaRPr lang="tr-TR" sz="1800" b="1" i="1" dirty="0">
              <a:solidFill>
                <a:schemeClr val="bg1"/>
              </a:solidFill>
            </a:endParaRPr>
          </a:p>
        </p:txBody>
      </p:sp>
      <p:grpSp>
        <p:nvGrpSpPr>
          <p:cNvPr id="2" name="216 Grup"/>
          <p:cNvGrpSpPr/>
          <p:nvPr/>
        </p:nvGrpSpPr>
        <p:grpSpPr>
          <a:xfrm>
            <a:off x="448728" y="1155950"/>
            <a:ext cx="3619216" cy="2273050"/>
            <a:chOff x="0" y="0"/>
            <a:chExt cx="3403192" cy="2273050"/>
          </a:xfrm>
        </p:grpSpPr>
        <p:pic>
          <p:nvPicPr>
            <p:cNvPr id="21" name="22 Resim" descr="3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362324" cy="2273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23 Oval"/>
            <p:cNvSpPr/>
            <p:nvPr/>
          </p:nvSpPr>
          <p:spPr>
            <a:xfrm>
              <a:off x="1066798" y="348324"/>
              <a:ext cx="485775" cy="48577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sp>
          <p:nvSpPr>
            <p:cNvPr id="23" name="24 Oval"/>
            <p:cNvSpPr/>
            <p:nvPr/>
          </p:nvSpPr>
          <p:spPr>
            <a:xfrm>
              <a:off x="1771648" y="1396074"/>
              <a:ext cx="485775" cy="485775"/>
            </a:xfrm>
            <a:prstGeom prst="ellipse">
              <a:avLst/>
            </a:prstGeom>
            <a:noFill/>
            <a:ln w="317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pic>
          <p:nvPicPr>
            <p:cNvPr id="24" name="25 Resim" descr="Tip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9" y="5424"/>
              <a:ext cx="812393" cy="812393"/>
            </a:xfrm>
            <a:prstGeom prst="rect">
              <a:avLst/>
            </a:prstGeom>
          </p:spPr>
        </p:pic>
      </p:grpSp>
      <p:grpSp>
        <p:nvGrpSpPr>
          <p:cNvPr id="3" name="32 Grup"/>
          <p:cNvGrpSpPr/>
          <p:nvPr/>
        </p:nvGrpSpPr>
        <p:grpSpPr>
          <a:xfrm>
            <a:off x="3131840" y="3593882"/>
            <a:ext cx="5400600" cy="2571422"/>
            <a:chOff x="3562349" y="5423"/>
            <a:chExt cx="5070183" cy="2352676"/>
          </a:xfrm>
        </p:grpSpPr>
        <p:pic>
          <p:nvPicPr>
            <p:cNvPr id="17" name="26 Resim" descr="3b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562349" y="5423"/>
              <a:ext cx="5070183" cy="23050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27 Resim" descr="ErrorCircl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599" y="43523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28 Metin kutusu"/>
            <p:cNvSpPr txBox="1"/>
            <p:nvPr/>
          </p:nvSpPr>
          <p:spPr>
            <a:xfrm>
              <a:off x="3562349" y="1853275"/>
              <a:ext cx="4981575" cy="50482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dirty="0">
                  <a:solidFill>
                    <a:schemeClr val="bg1"/>
                  </a:solidFill>
                </a:rPr>
                <a:t>150 cm boyunca data ve elektrik </a:t>
              </a:r>
              <a:r>
                <a:rPr lang="tr-TR" sz="1400" b="1" dirty="0" err="1">
                  <a:solidFill>
                    <a:schemeClr val="bg1"/>
                  </a:solidFill>
                </a:rPr>
                <a:t>klipslemesi</a:t>
              </a:r>
              <a:r>
                <a:rPr lang="tr-TR" sz="1400" b="1" dirty="0">
                  <a:solidFill>
                    <a:schemeClr val="bg1"/>
                  </a:solidFill>
                </a:rPr>
                <a:t> görülmemektedir.</a:t>
              </a:r>
            </a:p>
            <a:p>
              <a:pPr algn="ctr"/>
              <a:r>
                <a:rPr lang="tr-TR" sz="1400" b="1" dirty="0">
                  <a:solidFill>
                    <a:schemeClr val="bg1"/>
                  </a:solidFill>
                </a:rPr>
                <a:t> Data ve elektrik</a:t>
              </a:r>
              <a:r>
                <a:rPr lang="tr-TR" sz="1400" b="1" baseline="0" dirty="0">
                  <a:solidFill>
                    <a:schemeClr val="bg1"/>
                  </a:solidFill>
                </a:rPr>
                <a:t> kabloları </a:t>
              </a:r>
              <a:r>
                <a:rPr lang="tr-TR" sz="1400" b="1" baseline="0" dirty="0" err="1" smtClean="0">
                  <a:solidFill>
                    <a:schemeClr val="bg1"/>
                  </a:solidFill>
                </a:rPr>
                <a:t>içiçe</a:t>
              </a:r>
              <a:r>
                <a:rPr lang="tr-TR" sz="14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tr-TR" sz="1400" b="1" baseline="0" dirty="0">
                  <a:solidFill>
                    <a:schemeClr val="bg1"/>
                  </a:solidFill>
                </a:rPr>
                <a:t>gidiyor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755576" y="188640"/>
            <a:ext cx="8460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Duvar geçişlerinde spiral boru kullanılmalıdır. (T.Ş. 3.4)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grpSp>
        <p:nvGrpSpPr>
          <p:cNvPr id="2" name="38 Grup"/>
          <p:cNvGrpSpPr/>
          <p:nvPr/>
        </p:nvGrpSpPr>
        <p:grpSpPr>
          <a:xfrm>
            <a:off x="3995936" y="3861048"/>
            <a:ext cx="4248472" cy="2088232"/>
            <a:chOff x="4371974" y="0"/>
            <a:chExt cx="3686175" cy="1770445"/>
          </a:xfrm>
        </p:grpSpPr>
        <p:pic>
          <p:nvPicPr>
            <p:cNvPr id="22" name="29 Resim" descr="4a.JPG"/>
            <p:cNvPicPr>
              <a:picLocks noChangeAspect="1"/>
            </p:cNvPicPr>
            <p:nvPr/>
          </p:nvPicPr>
          <p:blipFill>
            <a:blip r:embed="rId3" cstate="print"/>
            <a:srcRect t="15427" b="12856"/>
            <a:stretch>
              <a:fillRect/>
            </a:stretch>
          </p:blipFill>
          <p:spPr>
            <a:xfrm>
              <a:off x="4371974" y="0"/>
              <a:ext cx="3686175" cy="1770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30 Oval"/>
            <p:cNvSpPr/>
            <p:nvPr/>
          </p:nvSpPr>
          <p:spPr>
            <a:xfrm>
              <a:off x="5559047" y="143035"/>
              <a:ext cx="1436983" cy="10287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 sz="1100"/>
            </a:p>
          </p:txBody>
        </p:sp>
        <p:pic>
          <p:nvPicPr>
            <p:cNvPr id="24" name="37 Resim" descr="ErrorCircl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8049" y="1000283"/>
              <a:ext cx="733425" cy="733425"/>
            </a:xfrm>
            <a:prstGeom prst="rect">
              <a:avLst/>
            </a:prstGeom>
          </p:spPr>
        </p:pic>
      </p:grpSp>
      <p:grpSp>
        <p:nvGrpSpPr>
          <p:cNvPr id="3" name="62 Grup"/>
          <p:cNvGrpSpPr/>
          <p:nvPr/>
        </p:nvGrpSpPr>
        <p:grpSpPr>
          <a:xfrm>
            <a:off x="344183" y="1268760"/>
            <a:ext cx="4609353" cy="2246326"/>
            <a:chOff x="19049" y="5157"/>
            <a:chExt cx="4250919" cy="1814278"/>
          </a:xfrm>
        </p:grpSpPr>
        <p:pic>
          <p:nvPicPr>
            <p:cNvPr id="18" name="59 Resim" descr="4a.JPG"/>
            <p:cNvPicPr>
              <a:picLocks noChangeAspect="1"/>
            </p:cNvPicPr>
            <p:nvPr/>
          </p:nvPicPr>
          <p:blipFill>
            <a:blip r:embed="rId5" cstate="print"/>
            <a:srcRect t="6447" b="5641"/>
            <a:stretch>
              <a:fillRect/>
            </a:stretch>
          </p:blipFill>
          <p:spPr>
            <a:xfrm>
              <a:off x="19049" y="5157"/>
              <a:ext cx="4238625" cy="17563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60 Metin kutusu"/>
            <p:cNvSpPr txBox="1"/>
            <p:nvPr/>
          </p:nvSpPr>
          <p:spPr>
            <a:xfrm>
              <a:off x="199226" y="1247935"/>
              <a:ext cx="3187608" cy="5715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400" b="1" dirty="0">
                  <a:solidFill>
                    <a:schemeClr val="bg1"/>
                  </a:solidFill>
                </a:rPr>
                <a:t>Spiral kullanımı uygun olmakla beraber </a:t>
              </a:r>
            </a:p>
            <a:p>
              <a:r>
                <a:rPr lang="tr-TR" sz="1400" b="1" dirty="0">
                  <a:solidFill>
                    <a:schemeClr val="bg1"/>
                  </a:solidFill>
                </a:rPr>
                <a:t>duvara verilen</a:t>
              </a:r>
              <a:r>
                <a:rPr lang="tr-TR" sz="1400" b="1" baseline="0" dirty="0">
                  <a:solidFill>
                    <a:schemeClr val="bg1"/>
                  </a:solidFill>
                </a:rPr>
                <a:t> zarar alçı ile kapatılmalıydı. 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61 Resim" descr="Tip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7575" y="947235"/>
              <a:ext cx="812393" cy="812393"/>
            </a:xfrm>
            <a:prstGeom prst="rect">
              <a:avLst/>
            </a:prstGeom>
          </p:spPr>
        </p:pic>
      </p:grp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 rot="5400000">
            <a:off x="4122943" y="4273657"/>
            <a:ext cx="440019" cy="1558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755576" y="188640"/>
            <a:ext cx="8460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Duvar delikleri, kırık ve dökükler alçı ile kapatılmalıdır.(T.Ş.1.27)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4860032" y="5877272"/>
            <a:ext cx="417646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1600" b="1" i="1" dirty="0" smtClean="0">
                <a:solidFill>
                  <a:schemeClr val="tx1"/>
                </a:solidFill>
              </a:rPr>
              <a:t>Alçı ile kapatılan yerlerin </a:t>
            </a:r>
            <a:r>
              <a:rPr lang="tr-TR" sz="1600" b="1" i="1" dirty="0" smtClean="0">
                <a:solidFill>
                  <a:srgbClr val="FF0000"/>
                </a:solidFill>
              </a:rPr>
              <a:t>boya, badana </a:t>
            </a:r>
            <a:r>
              <a:rPr lang="tr-TR" sz="1600" b="1" i="1" dirty="0" smtClean="0">
                <a:solidFill>
                  <a:schemeClr val="tx1"/>
                </a:solidFill>
              </a:rPr>
              <a:t>yapılması proje kapsamında </a:t>
            </a:r>
            <a:r>
              <a:rPr lang="tr-TR" sz="1600" b="1" i="1" dirty="0" smtClean="0">
                <a:solidFill>
                  <a:srgbClr val="FF0000"/>
                </a:solidFill>
              </a:rPr>
              <a:t>değildir. </a:t>
            </a:r>
            <a:endParaRPr lang="tr-TR" sz="1600" b="1" i="1" dirty="0">
              <a:solidFill>
                <a:srgbClr val="FF0000"/>
              </a:solidFill>
            </a:endParaRPr>
          </a:p>
        </p:txBody>
      </p:sp>
      <p:grpSp>
        <p:nvGrpSpPr>
          <p:cNvPr id="2" name="43 Grup"/>
          <p:cNvGrpSpPr/>
          <p:nvPr/>
        </p:nvGrpSpPr>
        <p:grpSpPr>
          <a:xfrm>
            <a:off x="4860032" y="3356992"/>
            <a:ext cx="1692647" cy="2448272"/>
            <a:chOff x="4860032" y="3356992"/>
            <a:chExt cx="1692647" cy="2448272"/>
          </a:xfrm>
        </p:grpSpPr>
        <p:pic>
          <p:nvPicPr>
            <p:cNvPr id="25" name="24 Resim" descr="alçı2.JPG"/>
            <p:cNvPicPr>
              <a:picLocks noChangeAspect="1"/>
            </p:cNvPicPr>
            <p:nvPr/>
          </p:nvPicPr>
          <p:blipFill>
            <a:blip r:embed="rId3" cstate="print"/>
            <a:srcRect l="5369" t="5366" r="19327" b="16866"/>
            <a:stretch>
              <a:fillRect/>
            </a:stretch>
          </p:blipFill>
          <p:spPr>
            <a:xfrm>
              <a:off x="4860032" y="3356992"/>
              <a:ext cx="1692647" cy="24482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4" name="25 Resim" descr="Tip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5301208"/>
              <a:ext cx="459473" cy="432048"/>
            </a:xfrm>
            <a:prstGeom prst="rect">
              <a:avLst/>
            </a:prstGeom>
          </p:spPr>
        </p:pic>
      </p:grpSp>
      <p:grpSp>
        <p:nvGrpSpPr>
          <p:cNvPr id="3" name="35 Grup"/>
          <p:cNvGrpSpPr/>
          <p:nvPr/>
        </p:nvGrpSpPr>
        <p:grpSpPr>
          <a:xfrm>
            <a:off x="323528" y="1196752"/>
            <a:ext cx="2469789" cy="1944216"/>
            <a:chOff x="-677562" y="2276872"/>
            <a:chExt cx="2469789" cy="1944216"/>
          </a:xfrm>
        </p:grpSpPr>
        <p:pic>
          <p:nvPicPr>
            <p:cNvPr id="29" name="28 Resim" descr="alçı6.JPG"/>
            <p:cNvPicPr>
              <a:picLocks noChangeAspect="1"/>
            </p:cNvPicPr>
            <p:nvPr/>
          </p:nvPicPr>
          <p:blipFill>
            <a:blip r:embed="rId5" cstate="print"/>
            <a:srcRect l="2863" r="7635"/>
            <a:stretch>
              <a:fillRect/>
            </a:stretch>
          </p:blipFill>
          <p:spPr>
            <a:xfrm>
              <a:off x="-677562" y="2276872"/>
              <a:ext cx="2469789" cy="19442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37 Resim" descr="ErrorCirc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1579" y="2420888"/>
              <a:ext cx="418093" cy="427871"/>
            </a:xfrm>
            <a:prstGeom prst="rect">
              <a:avLst/>
            </a:prstGeom>
          </p:spPr>
        </p:pic>
      </p:grpSp>
      <p:grpSp>
        <p:nvGrpSpPr>
          <p:cNvPr id="4" name="37 Grup"/>
          <p:cNvGrpSpPr/>
          <p:nvPr/>
        </p:nvGrpSpPr>
        <p:grpSpPr>
          <a:xfrm>
            <a:off x="2483768" y="4335837"/>
            <a:ext cx="2110300" cy="1685451"/>
            <a:chOff x="-756592" y="4437112"/>
            <a:chExt cx="2110300" cy="1685451"/>
          </a:xfrm>
        </p:grpSpPr>
        <p:pic>
          <p:nvPicPr>
            <p:cNvPr id="28" name="27 Resim" descr="alçı5.JPG"/>
            <p:cNvPicPr>
              <a:picLocks noChangeAspect="1"/>
            </p:cNvPicPr>
            <p:nvPr/>
          </p:nvPicPr>
          <p:blipFill>
            <a:blip r:embed="rId7" cstate="print"/>
            <a:srcRect l="16937" t="21510" r="5348" b="7170"/>
            <a:stretch>
              <a:fillRect/>
            </a:stretch>
          </p:blipFill>
          <p:spPr>
            <a:xfrm>
              <a:off x="-756592" y="4437112"/>
              <a:ext cx="2110300" cy="16854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7" name="37 Resim" descr="ErrorCirc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84584" y="5589240"/>
              <a:ext cx="418093" cy="427871"/>
            </a:xfrm>
            <a:prstGeom prst="rect">
              <a:avLst/>
            </a:prstGeom>
          </p:spPr>
        </p:pic>
      </p:grpSp>
      <p:grpSp>
        <p:nvGrpSpPr>
          <p:cNvPr id="5" name="39 Grup"/>
          <p:cNvGrpSpPr/>
          <p:nvPr/>
        </p:nvGrpSpPr>
        <p:grpSpPr>
          <a:xfrm>
            <a:off x="303762" y="3501948"/>
            <a:ext cx="1963982" cy="2519340"/>
            <a:chOff x="1043608" y="-387424"/>
            <a:chExt cx="1963982" cy="2519340"/>
          </a:xfrm>
        </p:grpSpPr>
        <p:pic>
          <p:nvPicPr>
            <p:cNvPr id="26" name="25 Resim" descr="alçı3.JPG"/>
            <p:cNvPicPr>
              <a:picLocks noChangeAspect="1"/>
            </p:cNvPicPr>
            <p:nvPr/>
          </p:nvPicPr>
          <p:blipFill>
            <a:blip r:embed="rId8" cstate="print"/>
            <a:srcRect l="8157" t="17311" r="17674" b="15387"/>
            <a:stretch>
              <a:fillRect/>
            </a:stretch>
          </p:blipFill>
          <p:spPr>
            <a:xfrm>
              <a:off x="1043608" y="-387424"/>
              <a:ext cx="1963982" cy="2519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9" name="37 Resim" descr="ErrorCirc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616" y="1628800"/>
              <a:ext cx="418093" cy="427871"/>
            </a:xfrm>
            <a:prstGeom prst="rect">
              <a:avLst/>
            </a:prstGeom>
          </p:spPr>
        </p:pic>
      </p:grpSp>
      <p:grpSp>
        <p:nvGrpSpPr>
          <p:cNvPr id="6" name="41 Grup"/>
          <p:cNvGrpSpPr/>
          <p:nvPr/>
        </p:nvGrpSpPr>
        <p:grpSpPr>
          <a:xfrm>
            <a:off x="2987824" y="1227035"/>
            <a:ext cx="1584176" cy="2706021"/>
            <a:chOff x="2843808" y="2348880"/>
            <a:chExt cx="1584176" cy="2489997"/>
          </a:xfrm>
        </p:grpSpPr>
        <p:pic>
          <p:nvPicPr>
            <p:cNvPr id="27" name="26 Resim" descr="alçı4.JPG"/>
            <p:cNvPicPr>
              <a:picLocks noChangeAspect="1"/>
            </p:cNvPicPr>
            <p:nvPr/>
          </p:nvPicPr>
          <p:blipFill>
            <a:blip r:embed="rId9" cstate="print"/>
            <a:srcRect l="9924" t="12747" r="26465" b="10198"/>
            <a:stretch>
              <a:fillRect/>
            </a:stretch>
          </p:blipFill>
          <p:spPr>
            <a:xfrm>
              <a:off x="2843808" y="2348880"/>
              <a:ext cx="1584176" cy="248999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37 Resim" descr="ErrorCircl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5816" y="2564904"/>
              <a:ext cx="418093" cy="427871"/>
            </a:xfrm>
            <a:prstGeom prst="rect">
              <a:avLst/>
            </a:prstGeom>
          </p:spPr>
        </p:pic>
      </p:grpSp>
      <p:grpSp>
        <p:nvGrpSpPr>
          <p:cNvPr id="7" name="45 Grup"/>
          <p:cNvGrpSpPr/>
          <p:nvPr/>
        </p:nvGrpSpPr>
        <p:grpSpPr>
          <a:xfrm>
            <a:off x="4932040" y="1268760"/>
            <a:ext cx="2059923" cy="1944216"/>
            <a:chOff x="4932040" y="1268760"/>
            <a:chExt cx="2059923" cy="1944216"/>
          </a:xfrm>
        </p:grpSpPr>
        <p:pic>
          <p:nvPicPr>
            <p:cNvPr id="33" name="32 Resim" descr="alçı10.JPG"/>
            <p:cNvPicPr>
              <a:picLocks noChangeAspect="1"/>
            </p:cNvPicPr>
            <p:nvPr/>
          </p:nvPicPr>
          <p:blipFill>
            <a:blip r:embed="rId10" cstate="print"/>
            <a:srcRect l="10987"/>
            <a:stretch>
              <a:fillRect/>
            </a:stretch>
          </p:blipFill>
          <p:spPr>
            <a:xfrm>
              <a:off x="4932040" y="1268760"/>
              <a:ext cx="2059923" cy="19442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25 Resim" descr="Tip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8" y="2636912"/>
              <a:ext cx="459473" cy="432048"/>
            </a:xfrm>
            <a:prstGeom prst="rect">
              <a:avLst/>
            </a:prstGeom>
          </p:spPr>
        </p:pic>
      </p:grpSp>
      <p:grpSp>
        <p:nvGrpSpPr>
          <p:cNvPr id="8" name="47 Grup"/>
          <p:cNvGrpSpPr/>
          <p:nvPr/>
        </p:nvGrpSpPr>
        <p:grpSpPr>
          <a:xfrm>
            <a:off x="7210778" y="1268760"/>
            <a:ext cx="1681702" cy="2531613"/>
            <a:chOff x="7210778" y="1268760"/>
            <a:chExt cx="1681702" cy="2531613"/>
          </a:xfrm>
        </p:grpSpPr>
        <p:pic>
          <p:nvPicPr>
            <p:cNvPr id="31" name="30 Resim" descr="alçı8.JPG"/>
            <p:cNvPicPr>
              <a:picLocks noChangeAspect="1"/>
            </p:cNvPicPr>
            <p:nvPr/>
          </p:nvPicPr>
          <p:blipFill>
            <a:blip r:embed="rId11" cstate="print"/>
            <a:srcRect l="14839" r="16585"/>
            <a:stretch>
              <a:fillRect/>
            </a:stretch>
          </p:blipFill>
          <p:spPr>
            <a:xfrm>
              <a:off x="7210778" y="1268760"/>
              <a:ext cx="1681702" cy="25316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7" name="25 Resim" descr="Tip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96" y="1412776"/>
              <a:ext cx="459473" cy="432048"/>
            </a:xfrm>
            <a:prstGeom prst="rect">
              <a:avLst/>
            </a:prstGeom>
          </p:spPr>
        </p:pic>
      </p:grpSp>
      <p:grpSp>
        <p:nvGrpSpPr>
          <p:cNvPr id="9" name="49 Grup"/>
          <p:cNvGrpSpPr/>
          <p:nvPr/>
        </p:nvGrpSpPr>
        <p:grpSpPr>
          <a:xfrm>
            <a:off x="6732240" y="4149080"/>
            <a:ext cx="2213264" cy="1656184"/>
            <a:chOff x="6732240" y="3933056"/>
            <a:chExt cx="2213264" cy="1656184"/>
          </a:xfrm>
        </p:grpSpPr>
        <p:pic>
          <p:nvPicPr>
            <p:cNvPr id="30" name="29 Resim" descr="alçı7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2240" y="3933056"/>
              <a:ext cx="2213264" cy="16561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9" name="25 Resim" descr="Tip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5085184"/>
              <a:ext cx="459473" cy="432048"/>
            </a:xfrm>
            <a:prstGeom prst="rect">
              <a:avLst/>
            </a:prstGeom>
          </p:spPr>
        </p:pic>
      </p:grpSp>
      <p:pic>
        <p:nvPicPr>
          <p:cNvPr id="32" name="31 Resim" descr="FATIH-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 rot="6927793">
            <a:off x="8304137" y="1751343"/>
            <a:ext cx="386710" cy="945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Dikdörtgen 37"/>
          <p:cNvSpPr/>
          <p:nvPr/>
        </p:nvSpPr>
        <p:spPr>
          <a:xfrm rot="5400000">
            <a:off x="7954866" y="5159276"/>
            <a:ext cx="440019" cy="645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 39"/>
          <p:cNvSpPr/>
          <p:nvPr/>
        </p:nvSpPr>
        <p:spPr>
          <a:xfrm rot="5400000">
            <a:off x="6088563" y="2021080"/>
            <a:ext cx="535377" cy="696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/>
        </p:nvSpPr>
        <p:spPr bwMode="auto">
          <a:xfrm>
            <a:off x="720080" y="-27384"/>
            <a:ext cx="8460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tr-TR" sz="2400" b="1" i="1" dirty="0" smtClean="0">
                <a:solidFill>
                  <a:schemeClr val="bg1"/>
                </a:solidFill>
              </a:rPr>
              <a:t>Buat giriş-çıkışlarında spiral boru kullanılmalıdır. (T.Ş. 5.14.)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grpSp>
        <p:nvGrpSpPr>
          <p:cNvPr id="2" name="27 Grup"/>
          <p:cNvGrpSpPr/>
          <p:nvPr/>
        </p:nvGrpSpPr>
        <p:grpSpPr>
          <a:xfrm>
            <a:off x="6732240" y="3186896"/>
            <a:ext cx="2088232" cy="2906400"/>
            <a:chOff x="6804248" y="3212976"/>
            <a:chExt cx="2088232" cy="2906400"/>
          </a:xfrm>
        </p:grpSpPr>
        <p:pic>
          <p:nvPicPr>
            <p:cNvPr id="23" name="46 Resim" descr="5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248" y="3212976"/>
              <a:ext cx="2088232" cy="2906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49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56" y="5301208"/>
              <a:ext cx="733425" cy="7334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26 Grup"/>
          <p:cNvGrpSpPr/>
          <p:nvPr/>
        </p:nvGrpSpPr>
        <p:grpSpPr>
          <a:xfrm>
            <a:off x="4796264" y="1124744"/>
            <a:ext cx="2296016" cy="2799113"/>
            <a:chOff x="4644008" y="980728"/>
            <a:chExt cx="2296016" cy="2799113"/>
          </a:xfrm>
        </p:grpSpPr>
        <p:pic>
          <p:nvPicPr>
            <p:cNvPr id="21" name="48 Resim" descr="5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008" y="980728"/>
              <a:ext cx="2296016" cy="27991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50 Resim" descr="ErrorCir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016" y="2996952"/>
              <a:ext cx="634341" cy="685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28 Grup"/>
          <p:cNvGrpSpPr/>
          <p:nvPr/>
        </p:nvGrpSpPr>
        <p:grpSpPr>
          <a:xfrm>
            <a:off x="206127" y="2204864"/>
            <a:ext cx="4307043" cy="2736304"/>
            <a:chOff x="206127" y="2204864"/>
            <a:chExt cx="4307043" cy="2736304"/>
          </a:xfrm>
        </p:grpSpPr>
        <p:pic>
          <p:nvPicPr>
            <p:cNvPr id="18" name="47 Resim" descr="5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127" y="2204864"/>
              <a:ext cx="4307043" cy="2736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51 Resim" descr="Tip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653" y="3760399"/>
              <a:ext cx="812393" cy="8123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4" name="13 Resim" descr="FATIH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2" y="6361145"/>
            <a:ext cx="741864" cy="5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0174D3A9199E9468B00C0975BF03339" ma:contentTypeVersion="0" ma:contentTypeDescription="Yeni belge oluşturun." ma:contentTypeScope="" ma:versionID="e8cdba95cbbd893b037d85e6a42a10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095ecd7aea3e31838633d5a04a19c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E585C-6523-4894-AB30-C0B7A21F144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1040FD-53CC-4B9D-AACA-DF37838D4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38240-6CCE-4630-AA2C-74E0CEBEC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1289</Words>
  <Application>Microsoft Office PowerPoint</Application>
  <PresentationFormat>Ekran Gösterisi (4:3)</PresentationFormat>
  <Paragraphs>195</Paragraphs>
  <Slides>50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Ofis Teması</vt:lpstr>
      <vt:lpstr>AĞ ALTYAPISI KURULUMU DOĞRU ve HATALI UYGULAMALAR</vt:lpstr>
      <vt:lpstr>PowerPoint Sunusu</vt:lpstr>
      <vt:lpstr>PowerPoint Sunusu</vt:lpstr>
      <vt:lpstr>PowerPoint Sunusu</vt:lpstr>
      <vt:lpstr>Metal tava birleştirmesinde vidaların yönü veri kablosuna zarar vermeyecek şekilde monte edilmelidir.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Kabinet içi Aktif Cihaz Topraklaması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Öğretmen Masası Kanal Vidaları</vt:lpstr>
      <vt:lpstr>Çekilen tüm data uçlarına ait test raporlarında «PASS» sonucu alınmalıdır. «FAIL» sonuçlu test kabul edilemez.(T.Ş.1.6)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2012-12-21T22:52:41Z</dcterms:created>
  <dcterms:modified xsi:type="dcterms:W3CDTF">2013-09-11T04:04:01Z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0x01010010174D3A9199E9468B00C0975BF03339</vt:lpwstr>
  </property>
</Properties>
</file>